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68" r:id="rId3"/>
    <p:sldMasterId id="2147483673" r:id="rId4"/>
  </p:sldMasterIdLst>
  <p:notesMasterIdLst>
    <p:notesMasterId r:id="rId23"/>
  </p:notesMasterIdLst>
  <p:sldIdLst>
    <p:sldId id="2007577151" r:id="rId5"/>
    <p:sldId id="2007577150" r:id="rId6"/>
    <p:sldId id="262" r:id="rId7"/>
    <p:sldId id="281" r:id="rId8"/>
    <p:sldId id="268" r:id="rId9"/>
    <p:sldId id="2007577096" r:id="rId10"/>
    <p:sldId id="2007577152" r:id="rId11"/>
    <p:sldId id="2007577139" r:id="rId12"/>
    <p:sldId id="273" r:id="rId13"/>
    <p:sldId id="2007577154" r:id="rId14"/>
    <p:sldId id="364" r:id="rId15"/>
    <p:sldId id="2007577140" r:id="rId16"/>
    <p:sldId id="2007577153" r:id="rId17"/>
    <p:sldId id="327" r:id="rId18"/>
    <p:sldId id="328" r:id="rId19"/>
    <p:sldId id="359" r:id="rId20"/>
    <p:sldId id="2007577141" r:id="rId21"/>
    <p:sldId id="33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4660"/>
  </p:normalViewPr>
  <p:slideViewPr>
    <p:cSldViewPr snapToGrid="0">
      <p:cViewPr varScale="1">
        <p:scale>
          <a:sx n="85" d="100"/>
          <a:sy n="85" d="100"/>
        </p:scale>
        <p:origin x="59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BFE88-D28B-40D9-BA42-6193E9770DCB}"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9D96B-1500-495F-A19A-3CC1ED13108B}" type="slidenum">
              <a:rPr lang="en-US" smtClean="0"/>
              <a:t>‹#›</a:t>
            </a:fld>
            <a:endParaRPr lang="en-US"/>
          </a:p>
        </p:txBody>
      </p:sp>
    </p:spTree>
    <p:extLst>
      <p:ext uri="{BB962C8B-B14F-4D97-AF65-F5344CB8AC3E}">
        <p14:creationId xmlns:p14="http://schemas.microsoft.com/office/powerpoint/2010/main" val="161158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747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0245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5354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5687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38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8931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95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134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36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190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343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964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20409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9364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2025/3/3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1033818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2025/3/3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69275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2025/3/3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6126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2025/3/3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6777181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2025/3/3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885788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2025/3/3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693112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2025/3/3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9236144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2025/3/3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842257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2025/3/3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322372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3/3/2025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04575236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2025/3/3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039427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2025/3/3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9864967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3/3/2025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7433310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9335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131540761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94040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37156297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832546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89935210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6.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E48E4-AE6C-43DA-885C-3E5DB2509667}"/>
              </a:ext>
            </a:extLst>
          </p:cNvPr>
          <p:cNvSpPr txBox="1"/>
          <p:nvPr userDrawn="1"/>
        </p:nvSpPr>
        <p:spPr>
          <a:xfrm>
            <a:off x="9293470" y="0"/>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315965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3151303671"/>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B7F22A65-40E6-4D57-BBDA-874B66F592CF}"/>
              </a:ext>
            </a:extLst>
          </p:cNvPr>
          <p:cNvSpPr txBox="1"/>
          <p:nvPr userDrawn="1"/>
        </p:nvSpPr>
        <p:spPr>
          <a:xfrm>
            <a:off x="9061938" y="6554624"/>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2510994222"/>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2025/3/3</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A787CEE8-931D-45FA-913D-35868C493233}"/>
              </a:ext>
            </a:extLst>
          </p:cNvPr>
          <p:cNvSpPr txBox="1"/>
          <p:nvPr userDrawn="1"/>
        </p:nvSpPr>
        <p:spPr>
          <a:xfrm>
            <a:off x="9293470" y="6479931"/>
            <a:ext cx="3130062" cy="276999"/>
          </a:xfrm>
          <a:prstGeom prst="rect">
            <a:avLst/>
          </a:prstGeom>
          <a:noFill/>
        </p:spPr>
        <p:txBody>
          <a:bodyPr wrap="square" rtlCol="0">
            <a:spAutoFit/>
          </a:bodyPr>
          <a:lstStyle/>
          <a:p>
            <a:r>
              <a:rPr lang="en-US" sz="1200" i="1" dirty="0" err="1">
                <a:latin typeface="Arial" panose="020B0604020202020204" pitchFamily="34" charset="0"/>
                <a:cs typeface="Arial" panose="020B0604020202020204" pitchFamily="34" charset="0"/>
              </a:rPr>
              <a:t>Hương</a:t>
            </a:r>
            <a:r>
              <a:rPr lang="en-US" sz="1200" i="1"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Thảo</a:t>
            </a:r>
            <a:r>
              <a:rPr lang="en-US" sz="1200" i="1"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234758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 Id="rId9"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3" Type="http://schemas.openxmlformats.org/officeDocument/2006/relationships/image" Target="../media/image7.png"/><Relationship Id="rId7" Type="http://schemas.microsoft.com/office/2007/relationships/hdphoto" Target="../media/hdphoto1.wdp"/><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jpeg"/><Relationship Id="rId10" Type="http://schemas.openxmlformats.org/officeDocument/2006/relationships/image" Target="../media/image17.png"/><Relationship Id="rId4" Type="http://schemas.openxmlformats.org/officeDocument/2006/relationships/image" Target="../media/image8.png"/><Relationship Id="rId9" Type="http://schemas.microsoft.com/office/2007/relationships/hdphoto" Target="../media/hdphoto2.wdp"/><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5.xml"/><Relationship Id="rId5" Type="http://schemas.openxmlformats.org/officeDocument/2006/relationships/tags" Target="../tags/tag5.xml"/><Relationship Id="rId10" Type="http://schemas.openxmlformats.org/officeDocument/2006/relationships/slideLayout" Target="../slideLayouts/slideLayout11.xml"/><Relationship Id="rId4" Type="http://schemas.openxmlformats.org/officeDocument/2006/relationships/tags" Target="../tags/tag4.xml"/><Relationship Id="rId9" Type="http://schemas.openxmlformats.org/officeDocument/2006/relationships/tags" Target="../tags/tag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id="{E0DD14E7-2DA3-416A-A02D-B1FE574EB50B}"/>
              </a:ext>
            </a:extLst>
          </p:cNvPr>
          <p:cNvGrpSpPr/>
          <p:nvPr/>
        </p:nvGrpSpPr>
        <p:grpSpPr>
          <a:xfrm>
            <a:off x="775855" y="748146"/>
            <a:ext cx="10658342" cy="4477960"/>
            <a:chOff x="2364936" y="2051505"/>
            <a:chExt cx="7917564" cy="2665450"/>
          </a:xfrm>
        </p:grpSpPr>
        <p:sp>
          <p:nvSpPr>
            <p:cNvPr id="7" name="矩形 6">
              <a:extLst>
                <a:ext uri="{FF2B5EF4-FFF2-40B4-BE49-F238E27FC236}">
                  <a16:creationId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a16="http://schemas.microsoft.com/office/drawing/2014/main" id="{5A63B608-23EF-4F26-B83A-98934782C019}"/>
              </a:ext>
            </a:extLst>
          </p:cNvPr>
          <p:cNvSpPr txBox="1"/>
          <p:nvPr/>
        </p:nvSpPr>
        <p:spPr>
          <a:xfrm>
            <a:off x="4186091" y="1133336"/>
            <a:ext cx="6939239" cy="1200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altLang="zh-CN" sz="7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zh-CN" altLang="en-US"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图片 20">
            <a:extLst>
              <a:ext uri="{FF2B5EF4-FFF2-40B4-BE49-F238E27FC236}">
                <a16:creationId xmlns:a16="http://schemas.microsoft.com/office/drawing/2014/main" id="{B5E10A56-CAD3-4A72-9B46-5576422FB7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37" t="26498" r="72450" b="67088"/>
          <a:stretch/>
        </p:blipFill>
        <p:spPr>
          <a:xfrm>
            <a:off x="7577731" y="5037174"/>
            <a:ext cx="1616597" cy="1204528"/>
          </a:xfrm>
          <a:prstGeom prst="rect">
            <a:avLst/>
          </a:prstGeom>
        </p:spPr>
      </p:pic>
      <p:grpSp>
        <p:nvGrpSpPr>
          <p:cNvPr id="25" name="组合 24">
            <a:extLst>
              <a:ext uri="{FF2B5EF4-FFF2-40B4-BE49-F238E27FC236}">
                <a16:creationId xmlns:a16="http://schemas.microsoft.com/office/drawing/2014/main" id="{49701490-7986-458B-93BD-0D31ADDB7E7C}"/>
              </a:ext>
            </a:extLst>
          </p:cNvPr>
          <p:cNvGrpSpPr/>
          <p:nvPr/>
        </p:nvGrpSpPr>
        <p:grpSpPr>
          <a:xfrm>
            <a:off x="1958532" y="0"/>
            <a:ext cx="2927737" cy="5644648"/>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328774866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grpSp>
        <p:nvGrpSpPr>
          <p:cNvPr id="21" name="组合 20">
            <a:extLst>
              <a:ext uri="{FF2B5EF4-FFF2-40B4-BE49-F238E27FC236}">
                <a16:creationId xmlns:a16="http://schemas.microsoft.com/office/drawing/2014/main" id="{B6734C37-B91B-45A4-A6D1-C9815403D72A}"/>
              </a:ext>
            </a:extLst>
          </p:cNvPr>
          <p:cNvGrpSpPr/>
          <p:nvPr/>
        </p:nvGrpSpPr>
        <p:grpSpPr>
          <a:xfrm>
            <a:off x="-209922" y="-475254"/>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
        <p:nvSpPr>
          <p:cNvPr id="19" name="TextBox 18">
            <a:extLst>
              <a:ext uri="{FF2B5EF4-FFF2-40B4-BE49-F238E27FC236}">
                <a16:creationId xmlns:a16="http://schemas.microsoft.com/office/drawing/2014/main" id="{F444FA34-939B-4C43-BF44-A53F37C17F69}"/>
              </a:ext>
            </a:extLst>
          </p:cNvPr>
          <p:cNvSpPr txBox="1"/>
          <p:nvPr/>
        </p:nvSpPr>
        <p:spPr>
          <a:xfrm>
            <a:off x="1976392" y="459923"/>
            <a:ext cx="1084780"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7" name="Picture 26">
            <a:extLst>
              <a:ext uri="{FF2B5EF4-FFF2-40B4-BE49-F238E27FC236}">
                <a16:creationId xmlns:a16="http://schemas.microsoft.com/office/drawing/2014/main" id="{EFA775F9-0247-491E-957C-2CB295709D89}"/>
              </a:ext>
            </a:extLst>
          </p:cNvPr>
          <p:cNvPicPr>
            <a:picLocks noChangeAspect="1"/>
          </p:cNvPicPr>
          <p:nvPr/>
        </p:nvPicPr>
        <p:blipFill rotWithShape="1">
          <a:blip r:embed="rId8">
            <a:clrChange>
              <a:clrFrom>
                <a:srgbClr val="FFFCFF"/>
              </a:clrFrom>
              <a:clrTo>
                <a:srgbClr val="FFFC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rcRect l="1772" t="2351" r="1"/>
          <a:stretch/>
        </p:blipFill>
        <p:spPr>
          <a:xfrm>
            <a:off x="1039488" y="465220"/>
            <a:ext cx="776411" cy="700229"/>
          </a:xfrm>
          <a:prstGeom prst="rect">
            <a:avLst/>
          </a:prstGeom>
        </p:spPr>
      </p:pic>
      <p:sp>
        <p:nvSpPr>
          <p:cNvPr id="28" name="TextBox 27">
            <a:extLst>
              <a:ext uri="{FF2B5EF4-FFF2-40B4-BE49-F238E27FC236}">
                <a16:creationId xmlns:a16="http://schemas.microsoft.com/office/drawing/2014/main" id="{2A5A9F82-C334-4BC3-A258-9F048CB1B05F}"/>
              </a:ext>
            </a:extLst>
          </p:cNvPr>
          <p:cNvSpPr txBox="1"/>
          <p:nvPr/>
        </p:nvSpPr>
        <p:spPr>
          <a:xfrm>
            <a:off x="2518782" y="851389"/>
            <a:ext cx="7154436" cy="730200"/>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 nghỉ câu dài</a:t>
            </a:r>
            <a:endParaRPr kumimoji="0" lang="en-US" sz="32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Rectangle 28">
            <a:extLst>
              <a:ext uri="{FF2B5EF4-FFF2-40B4-BE49-F238E27FC236}">
                <a16:creationId xmlns:a16="http://schemas.microsoft.com/office/drawing/2014/main" id="{37823BAE-D5C8-41BB-A76F-97D55A6B117A}"/>
              </a:ext>
            </a:extLst>
          </p:cNvPr>
          <p:cNvSpPr/>
          <p:nvPr/>
        </p:nvSpPr>
        <p:spPr>
          <a:xfrm>
            <a:off x="2090348" y="1607880"/>
            <a:ext cx="7995683" cy="1468864"/>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Hoa đào thường có màu hồng tươi, xen lẫn lá xanh và nụ hồng chúm chím.</a:t>
            </a:r>
          </a:p>
        </p:txBody>
      </p:sp>
      <p:cxnSp>
        <p:nvCxnSpPr>
          <p:cNvPr id="30" name="Straight Connector 29">
            <a:extLst>
              <a:ext uri="{FF2B5EF4-FFF2-40B4-BE49-F238E27FC236}">
                <a16:creationId xmlns:a16="http://schemas.microsoft.com/office/drawing/2014/main" id="{50E7B565-5044-4F5C-8958-6CF56AE91343}"/>
              </a:ext>
            </a:extLst>
          </p:cNvPr>
          <p:cNvCxnSpPr/>
          <p:nvPr/>
        </p:nvCxnSpPr>
        <p:spPr>
          <a:xfrm flipH="1">
            <a:off x="9158881" y="1678166"/>
            <a:ext cx="15016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23FB4C2D-C55C-4A4C-99F1-81D48CD59FD4}"/>
              </a:ext>
            </a:extLst>
          </p:cNvPr>
          <p:cNvGrpSpPr/>
          <p:nvPr/>
        </p:nvGrpSpPr>
        <p:grpSpPr>
          <a:xfrm>
            <a:off x="8562784" y="2359352"/>
            <a:ext cx="306943" cy="627751"/>
            <a:chOff x="4944388" y="3399410"/>
            <a:chExt cx="230207" cy="470813"/>
          </a:xfrm>
        </p:grpSpPr>
        <p:cxnSp>
          <p:nvCxnSpPr>
            <p:cNvPr id="32" name="Straight Connector 31">
              <a:extLst>
                <a:ext uri="{FF2B5EF4-FFF2-40B4-BE49-F238E27FC236}">
                  <a16:creationId xmlns:a16="http://schemas.microsoft.com/office/drawing/2014/main" id="{564EA544-0EA5-4C14-A113-9D15713E2869}"/>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66BCA21-2AB0-4DCE-B576-71E3246331F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EB1FB3B9-10D0-48CE-87C6-4C3CAECDEB0C}"/>
              </a:ext>
            </a:extLst>
          </p:cNvPr>
          <p:cNvCxnSpPr/>
          <p:nvPr/>
        </p:nvCxnSpPr>
        <p:spPr>
          <a:xfrm flipH="1">
            <a:off x="4209125" y="2342312"/>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442D13B-E5CC-42D4-BCFB-E7114FEF3729}"/>
              </a:ext>
            </a:extLst>
          </p:cNvPr>
          <p:cNvSpPr/>
          <p:nvPr/>
        </p:nvSpPr>
        <p:spPr>
          <a:xfrm>
            <a:off x="2146268" y="3643988"/>
            <a:ext cx="7995683" cy="2207527"/>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a:t>
            </a:r>
          </a:p>
        </p:txBody>
      </p:sp>
      <p:cxnSp>
        <p:nvCxnSpPr>
          <p:cNvPr id="36" name="Straight Connector 35">
            <a:extLst>
              <a:ext uri="{FF2B5EF4-FFF2-40B4-BE49-F238E27FC236}">
                <a16:creationId xmlns:a16="http://schemas.microsoft.com/office/drawing/2014/main" id="{BA35733C-442B-41E9-AC81-D7F7067DF32D}"/>
              </a:ext>
            </a:extLst>
          </p:cNvPr>
          <p:cNvCxnSpPr/>
          <p:nvPr/>
        </p:nvCxnSpPr>
        <p:spPr>
          <a:xfrm flipH="1">
            <a:off x="10105029" y="4391880"/>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4511578-B61C-4802-93D1-0443677F239E}"/>
              </a:ext>
            </a:extLst>
          </p:cNvPr>
          <p:cNvCxnSpPr/>
          <p:nvPr/>
        </p:nvCxnSpPr>
        <p:spPr>
          <a:xfrm flipH="1">
            <a:off x="7152975" y="4389341"/>
            <a:ext cx="15016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604C3AF-8E27-4776-8513-E34463F9592F}"/>
              </a:ext>
            </a:extLst>
          </p:cNvPr>
          <p:cNvGrpSpPr/>
          <p:nvPr/>
        </p:nvGrpSpPr>
        <p:grpSpPr>
          <a:xfrm>
            <a:off x="7809737" y="5110575"/>
            <a:ext cx="306943" cy="627751"/>
            <a:chOff x="4944388" y="3399410"/>
            <a:chExt cx="230207" cy="470813"/>
          </a:xfrm>
        </p:grpSpPr>
        <p:cxnSp>
          <p:nvCxnSpPr>
            <p:cNvPr id="39" name="Straight Connector 38">
              <a:extLst>
                <a:ext uri="{FF2B5EF4-FFF2-40B4-BE49-F238E27FC236}">
                  <a16:creationId xmlns:a16="http://schemas.microsoft.com/office/drawing/2014/main" id="{467BC222-5555-4A3F-83ED-1757280A4FE0}"/>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456990-EB1C-4FCE-97B8-06918F843BAB}"/>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5C9EAFD6-2EC1-45BE-B27D-936F0DA9E910}"/>
              </a:ext>
            </a:extLst>
          </p:cNvPr>
          <p:cNvCxnSpPr/>
          <p:nvPr/>
        </p:nvCxnSpPr>
        <p:spPr>
          <a:xfrm flipH="1">
            <a:off x="4451509" y="3670929"/>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388878F-E67F-4F58-B133-08482ED57355}"/>
              </a:ext>
            </a:extLst>
          </p:cNvPr>
          <p:cNvCxnSpPr/>
          <p:nvPr/>
        </p:nvCxnSpPr>
        <p:spPr>
          <a:xfrm flipH="1">
            <a:off x="5881999" y="5155827"/>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587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9044" y="324091"/>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408896" y="783993"/>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4" name="Picture 23">
            <a:extLst>
              <a:ext uri="{FF2B5EF4-FFF2-40B4-BE49-F238E27FC236}">
                <a16:creationId xmlns:a16="http://schemas.microsoft.com/office/drawing/2014/main" id="{9C456681-E597-4A97-BE35-C744D822D9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836" y="925938"/>
            <a:ext cx="476518" cy="384000"/>
          </a:xfrm>
          <a:prstGeom prst="rect">
            <a:avLst/>
          </a:prstGeom>
        </p:spPr>
      </p:pic>
      <p:pic>
        <p:nvPicPr>
          <p:cNvPr id="30" name="Picture 29">
            <a:extLst>
              <a:ext uri="{FF2B5EF4-FFF2-40B4-BE49-F238E27FC236}">
                <a16:creationId xmlns:a16="http://schemas.microsoft.com/office/drawing/2014/main" id="{79AFCFDB-1D45-4598-B731-04D84666EF07}"/>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0221" y="1485955"/>
            <a:ext cx="450298" cy="384000"/>
          </a:xfrm>
          <a:prstGeom prst="rect">
            <a:avLst/>
          </a:prstGeom>
        </p:spPr>
      </p:pic>
      <p:pic>
        <p:nvPicPr>
          <p:cNvPr id="31" name="Picture 30">
            <a:extLst>
              <a:ext uri="{FF2B5EF4-FFF2-40B4-BE49-F238E27FC236}">
                <a16:creationId xmlns:a16="http://schemas.microsoft.com/office/drawing/2014/main" id="{785FC94E-442D-475D-BE77-2803556B33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386" y="3070544"/>
            <a:ext cx="450298" cy="384000"/>
          </a:xfrm>
          <a:prstGeom prst="rect">
            <a:avLst/>
          </a:prstGeom>
        </p:spPr>
      </p:pic>
      <p:pic>
        <p:nvPicPr>
          <p:cNvPr id="32" name="Picture 31">
            <a:extLst>
              <a:ext uri="{FF2B5EF4-FFF2-40B4-BE49-F238E27FC236}">
                <a16:creationId xmlns:a16="http://schemas.microsoft.com/office/drawing/2014/main" id="{C539565C-7F7B-4CD6-9D1B-AF6AF43E730E}"/>
              </a:ext>
            </a:extLst>
          </p:cNvPr>
          <p:cNvPicPr>
            <a:picLocks noChangeAspect="1"/>
          </p:cNvPicPr>
          <p:nvPr/>
        </p:nvPicPr>
        <p:blipFill rotWithShape="1">
          <a:blip r:embed="rId9"/>
          <a:srcRect l="26090" t="28446" r="16812" b="22809"/>
          <a:stretch/>
        </p:blipFill>
        <p:spPr>
          <a:xfrm>
            <a:off x="587386" y="4710979"/>
            <a:ext cx="535968" cy="502763"/>
          </a:xfrm>
          <a:prstGeom prst="rect">
            <a:avLst/>
          </a:prstGeom>
        </p:spPr>
      </p:pic>
      <p:sp>
        <p:nvSpPr>
          <p:cNvPr id="17" name="Rectangle: Rounded Corners 16">
            <a:extLst>
              <a:ext uri="{FF2B5EF4-FFF2-40B4-BE49-F238E27FC236}">
                <a16:creationId xmlns:a16="http://schemas.microsoft.com/office/drawing/2014/main" id="{36FBFED0-3885-493C-8165-7BAA55A80970}"/>
              </a:ext>
            </a:extLst>
          </p:cNvPr>
          <p:cNvSpPr/>
          <p:nvPr/>
        </p:nvSpPr>
        <p:spPr>
          <a:xfrm>
            <a:off x="8492831" y="119698"/>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gồm</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974DEEBA-663C-48B8-97D4-F9A3FD8D5226}"/>
              </a:ext>
            </a:extLst>
          </p:cNvPr>
          <p:cNvSpPr/>
          <p:nvPr/>
        </p:nvSpPr>
        <p:spPr>
          <a:xfrm>
            <a:off x="8477575" y="125992"/>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73888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69376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434407" y="806456"/>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Cloud 16">
            <a:extLst>
              <a:ext uri="{FF2B5EF4-FFF2-40B4-BE49-F238E27FC236}">
                <a16:creationId xmlns:a16="http://schemas.microsoft.com/office/drawing/2014/main" id="{36FBFED0-3885-493C-8165-7BAA55A80970}"/>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20662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76008"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61953" y="766547"/>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Cloud 16">
            <a:extLst>
              <a:ext uri="{FF2B5EF4-FFF2-40B4-BE49-F238E27FC236}">
                <a16:creationId xmlns:a16="http://schemas.microsoft.com/office/drawing/2014/main" id="{36FBFED0-3885-493C-8165-7BAA55A80970}"/>
              </a:ext>
            </a:extLst>
          </p:cNvPr>
          <p:cNvSpPr/>
          <p:nvPr/>
        </p:nvSpPr>
        <p:spPr>
          <a:xfrm>
            <a:off x="8676640" y="119698"/>
            <a:ext cx="3404187"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32232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497083" y="1178681"/>
            <a:ext cx="10750925" cy="73020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Sắp xếp các ý dưới đây theo trình tự các đoạn trong bài đọc. </a:t>
            </a:r>
          </a:p>
        </p:txBody>
      </p:sp>
      <p:sp>
        <p:nvSpPr>
          <p:cNvPr id="15" name="TextBox 14">
            <a:extLst>
              <a:ext uri="{FF2B5EF4-FFF2-40B4-BE49-F238E27FC236}">
                <a16:creationId xmlns:a16="http://schemas.microsoft.com/office/drawing/2014/main" id="{CC238813-6EDC-49C5-8D5C-B80523462C08}"/>
              </a:ext>
            </a:extLst>
          </p:cNvPr>
          <p:cNvSpPr txBox="1"/>
          <p:nvPr/>
        </p:nvSpPr>
        <p:spPr>
          <a:xfrm>
            <a:off x="2760967" y="426280"/>
            <a:ext cx="602683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TRẢ LỜI CÂU HỎI</a:t>
            </a:r>
            <a:endPar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19">
            <a:extLst>
              <a:ext uri="{FF2B5EF4-FFF2-40B4-BE49-F238E27FC236}">
                <a16:creationId xmlns:a16="http://schemas.microsoft.com/office/drawing/2014/main" id="{03999C35-5A95-C44D-8472-5DCBD89EB91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284690"/>
            <a:ext cx="1865304" cy="1607885"/>
          </a:xfrm>
          <a:prstGeom prst="ellipse">
            <a:avLst/>
          </a:prstGeom>
        </p:spPr>
      </p:pic>
      <p:sp>
        <p:nvSpPr>
          <p:cNvPr id="2" name="Rounded Rectangle 1">
            <a:extLst>
              <a:ext uri="{FF2B5EF4-FFF2-40B4-BE49-F238E27FC236}">
                <a16:creationId xmlns:a16="http://schemas.microsoft.com/office/drawing/2014/main" id="{CD1B5006-F322-9248-A061-5D5A58E298CB}"/>
              </a:ext>
            </a:extLst>
          </p:cNvPr>
          <p:cNvSpPr/>
          <p:nvPr/>
        </p:nvSpPr>
        <p:spPr>
          <a:xfrm>
            <a:off x="1437106" y="2281899"/>
            <a:ext cx="9013180" cy="731292"/>
          </a:xfrm>
          <a:prstGeom prst="roundRect">
            <a:avLst/>
          </a:prstGeom>
          <a:solidFill>
            <a:schemeClr val="accent4"/>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1" name="Rounded Rectangle 20">
            <a:extLst>
              <a:ext uri="{FF2B5EF4-FFF2-40B4-BE49-F238E27FC236}">
                <a16:creationId xmlns:a16="http://schemas.microsoft.com/office/drawing/2014/main" id="{99531C73-D2F3-6046-A3F3-352C6669C5B6}"/>
              </a:ext>
            </a:extLst>
          </p:cNvPr>
          <p:cNvSpPr/>
          <p:nvPr/>
        </p:nvSpPr>
        <p:spPr>
          <a:xfrm>
            <a:off x="1437105" y="3144409"/>
            <a:ext cx="9013181" cy="731292"/>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Giới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thiệu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2" name="Rounded Rectangle 21">
            <a:extLst>
              <a:ext uri="{FF2B5EF4-FFF2-40B4-BE49-F238E27FC236}">
                <a16:creationId xmlns:a16="http://schemas.microsoft.com/office/drawing/2014/main" id="{0426D265-6AF4-C949-A55E-23A607E25725}"/>
              </a:ext>
            </a:extLst>
          </p:cNvPr>
          <p:cNvSpPr/>
          <p:nvPr/>
        </p:nvSpPr>
        <p:spPr>
          <a:xfrm>
            <a:off x="1437105" y="4006920"/>
            <a:ext cx="9013181" cy="731292"/>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Nói về hoạt </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ộng của mọi người trong dịp Tết.</a:t>
            </a:r>
          </a:p>
        </p:txBody>
      </p:sp>
      <p:sp>
        <p:nvSpPr>
          <p:cNvPr id="23" name="Rounded Rectangle 22">
            <a:extLst>
              <a:ext uri="{FF2B5EF4-FFF2-40B4-BE49-F238E27FC236}">
                <a16:creationId xmlns:a16="http://schemas.microsoft.com/office/drawing/2014/main" id="{B9F36AD6-6775-AF41-88E0-F5EB5247BDB9}"/>
              </a:ext>
            </a:extLst>
          </p:cNvPr>
          <p:cNvSpPr/>
          <p:nvPr/>
        </p:nvSpPr>
        <p:spPr>
          <a:xfrm>
            <a:off x="1437106" y="4869431"/>
            <a:ext cx="9013180" cy="731292"/>
          </a:xfrm>
          <a:prstGeom prst="roundRect">
            <a:avLst/>
          </a:prstGeom>
          <a:solidFill>
            <a:srgbClr val="B7D574"/>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Nói về bánh chưng, bánh tét.</a:t>
            </a:r>
          </a:p>
        </p:txBody>
      </p:sp>
    </p:spTree>
    <p:extLst>
      <p:ext uri="{BB962C8B-B14F-4D97-AF65-F5344CB8AC3E}">
        <p14:creationId xmlns:p14="http://schemas.microsoft.com/office/powerpoint/2010/main" val="162933282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14:presetBounceEnd="50000">
                                      <p:stCondLst>
                                        <p:cond delay="0"/>
                                      </p:stCondLst>
                                      <p:childTnLst>
                                        <p:animMotion origin="layout" path="M 5.55112E-17 4.44444E-6 L 5.55112E-17 -0.1257 " pathEditMode="relative" rAng="0" ptsTypes="AA" p14:bounceEnd="50000">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14:presetBounceEnd="50000">
                                      <p:stCondLst>
                                        <p:cond delay="0"/>
                                      </p:stCondLst>
                                      <p:childTnLst>
                                        <p:animMotion origin="layout" path="M 5.55112E-17 3.7037E-7 L 5.55112E-17 0.12569 " pathEditMode="relative" rAng="0" ptsTypes="AA" p14:bounceEnd="50000">
                                          <p:cBhvr>
                                            <p:cTn id="30" dur="2000" fill="hold"/>
                                            <p:tgtEl>
                                              <p:spTgt spid="2"/>
                                            </p:tgtEl>
                                            <p:attrNameLst>
                                              <p:attrName>ppt_x</p:attrName>
                                              <p:attrName>ppt_y</p:attrName>
                                            </p:attrNameLst>
                                          </p:cBhvr>
                                          <p:rCtr x="0" y="627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14:presetBounceEnd="50000">
                                      <p:stCondLst>
                                        <p:cond delay="0"/>
                                      </p:stCondLst>
                                      <p:childTnLst>
                                        <p:animMotion origin="layout" path="M 5.55112E-17 0.12569 L 5.55112E-17 0.25 " pathEditMode="relative" rAng="0" ptsTypes="AA" p14:bounceEnd="50000">
                                          <p:cBhvr>
                                            <p:cTn id="34" dur="2000" fill="hold"/>
                                            <p:tgtEl>
                                              <p:spTgt spid="2"/>
                                            </p:tgtEl>
                                            <p:attrNameLst>
                                              <p:attrName>ppt_x</p:attrName>
                                              <p:attrName>ppt_y</p:attrName>
                                            </p:attrNameLst>
                                          </p:cBhvr>
                                          <p:rCtr x="0" y="6204"/>
                                        </p:animMotion>
                                      </p:childTnLst>
                                    </p:cTn>
                                  </p:par>
                                  <p:par>
                                    <p:cTn id="35" presetID="42" presetClass="path" presetSubtype="0" fill="hold" grpId="1" nodeType="withEffect" p14:presetBounceEnd="50000">
                                      <p:stCondLst>
                                        <p:cond delay="0"/>
                                      </p:stCondLst>
                                      <p:childTnLst>
                                        <p:animMotion origin="layout" path="M 5.55112E-17 0 L 5.55112E-17 0.12569 " pathEditMode="relative" rAng="0" ptsTypes="AA" p14:bounceEnd="50000">
                                          <p:cBhvr>
                                            <p:cTn id="36" dur="2000" fill="hold"/>
                                            <p:tgtEl>
                                              <p:spTgt spid="22"/>
                                            </p:tgtEl>
                                            <p:attrNameLst>
                                              <p:attrName>ppt_x</p:attrName>
                                              <p:attrName>ppt_y</p:attrName>
                                            </p:attrNameLst>
                                          </p:cBhvr>
                                          <p:rCtr x="0" y="6273"/>
                                        </p:animMotion>
                                      </p:childTnLst>
                                    </p:cTn>
                                  </p:par>
                                  <p:par>
                                    <p:cTn id="37" presetID="64" presetClass="path" presetSubtype="0" fill="hold" grpId="1" nodeType="withEffect" p14:presetBounceEnd="50000">
                                      <p:stCondLst>
                                        <p:cond delay="0"/>
                                      </p:stCondLst>
                                      <p:childTnLst>
                                        <p:animMotion origin="layout" path="M 5.55112E-17 -4.44444E-6 L 5.55112E-17 -0.25 " pathEditMode="relative" rAng="0" ptsTypes="AA" p14:bounceEnd="50000">
                                          <p:cBhvr>
                                            <p:cTn id="38" dur="2000" fill="hold"/>
                                            <p:tgtEl>
                                              <p:spTgt spid="2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stCondLst>
                                        <p:cond delay="0"/>
                                      </p:stCondLst>
                                      <p:childTnLst>
                                        <p:animMotion origin="layout" path="M 0 1.97531E-6 L 0 -0.12562 " pathEditMode="relative" rAng="0" ptsTypes="AA">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stCondLst>
                                        <p:cond delay="0"/>
                                      </p:stCondLst>
                                      <p:childTnLst>
                                        <p:animMotion origin="layout" path="M 0 -2.09877E-6 L 0 0.12562 " pathEditMode="relative" rAng="0" ptsTypes="AA">
                                          <p:cBhvr>
                                            <p:cTn id="30" dur="2000" fill="hold"/>
                                            <p:tgtEl>
                                              <p:spTgt spid="2"/>
                                            </p:tgtEl>
                                            <p:attrNameLst>
                                              <p:attrName>ppt_x</p:attrName>
                                              <p:attrName>ppt_y</p:attrName>
                                            </p:attrNameLst>
                                          </p:cBhvr>
                                          <p:rCtr x="0" y="62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stCondLst>
                                        <p:cond delay="0"/>
                                      </p:stCondLst>
                                      <p:childTnLst>
                                        <p:animMotion origin="layout" path="M 0 0.12561 L 0 0.25 " pathEditMode="relative" rAng="0" ptsTypes="AA">
                                          <p:cBhvr>
                                            <p:cTn id="34" dur="2000" fill="hold"/>
                                            <p:tgtEl>
                                              <p:spTgt spid="2"/>
                                            </p:tgtEl>
                                            <p:attrNameLst>
                                              <p:attrName>ppt_x</p:attrName>
                                              <p:attrName>ppt_y</p:attrName>
                                            </p:attrNameLst>
                                          </p:cBhvr>
                                          <p:rCtr x="0" y="6265"/>
                                        </p:animMotion>
                                      </p:childTnLst>
                                    </p:cTn>
                                  </p:par>
                                  <p:par>
                                    <p:cTn id="35" presetID="42" presetClass="path" presetSubtype="0" fill="hold" grpId="1" nodeType="withEffect">
                                      <p:stCondLst>
                                        <p:cond delay="0"/>
                                      </p:stCondLst>
                                      <p:childTnLst>
                                        <p:animMotion origin="layout" path="M 0 4.69136E-6 L 0 0.12561 " pathEditMode="relative" rAng="0" ptsTypes="AA">
                                          <p:cBhvr>
                                            <p:cTn id="36" dur="2000" fill="hold"/>
                                            <p:tgtEl>
                                              <p:spTgt spid="22"/>
                                            </p:tgtEl>
                                            <p:attrNameLst>
                                              <p:attrName>ppt_x</p:attrName>
                                              <p:attrName>ppt_y</p:attrName>
                                            </p:attrNameLst>
                                          </p:cBhvr>
                                          <p:rCtr x="0" y="6265"/>
                                        </p:animMotion>
                                      </p:childTnLst>
                                    </p:cTn>
                                  </p:par>
                                  <p:par>
                                    <p:cTn id="37" presetID="64" presetClass="path" presetSubtype="0" fill="hold" grpId="2" nodeType="withEffect">
                                      <p:stCondLst>
                                        <p:cond delay="0"/>
                                      </p:stCondLst>
                                      <p:childTnLst>
                                        <p:animMotion origin="layout" path="M 0 1.23457E-7 L 0 -0.25 " pathEditMode="relative" rAng="0" ptsTypes="AA">
                                          <p:cBhvr>
                                            <p:cTn id="38" dur="2000" fill="hold"/>
                                            <p:tgtEl>
                                              <p:spTgt spid="23"/>
                                            </p:tgtEl>
                                            <p:attrNameLst>
                                              <p:attrName>ppt_x</p:attrName>
                                              <p:attrName>ppt_y</p:attrName>
                                            </p:attrNameLst>
                                          </p:cBhvr>
                                          <p:rCtr x="0" y="-1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2"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1039346" y="800834"/>
            <a:ext cx="10359582" cy="1468864"/>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ta dùng những gì để làm bánh chưng, bánh tét?</a:t>
            </a:r>
          </a:p>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1039346" y="1960136"/>
            <a:ext cx="10260026" cy="146886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Bánh chưng, bánh tét được làm từ gạo nếp, đỗ xanh, thịt lợn và được gói bằng lá dong hoặc lá chuối.</a:t>
            </a:r>
          </a:p>
        </p:txBody>
      </p:sp>
      <p:sp>
        <p:nvSpPr>
          <p:cNvPr id="15" name="TextBox 14">
            <a:extLst>
              <a:ext uri="{FF2B5EF4-FFF2-40B4-BE49-F238E27FC236}">
                <a16:creationId xmlns:a16="http://schemas.microsoft.com/office/drawing/2014/main" id="{430725AA-0FFC-FB42-8EAC-E521DF0083DF}"/>
              </a:ext>
            </a:extLst>
          </p:cNvPr>
          <p:cNvSpPr txBox="1"/>
          <p:nvPr/>
        </p:nvSpPr>
        <p:spPr>
          <a:xfrm>
            <a:off x="1039346" y="3605790"/>
            <a:ext cx="10563769" cy="730200"/>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lớn mong ước điều gì khi tặng bao lì xì cho trẻ em?</a:t>
            </a:r>
            <a:r>
              <a:rPr kumimoji="0" lang="en-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4731BFB4-6F71-6E48-B2D8-BD28FA690A02}"/>
              </a:ext>
            </a:extLst>
          </p:cNvPr>
          <p:cNvSpPr txBox="1"/>
          <p:nvPr/>
        </p:nvSpPr>
        <p:spPr>
          <a:xfrm>
            <a:off x="1536181" y="4765092"/>
            <a:ext cx="9570097" cy="146886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lớn tặn trẻ em bao lì xì với mong ước các em mạnh khoẻ, giỏi giang. </a:t>
            </a:r>
          </a:p>
        </p:txBody>
      </p:sp>
    </p:spTree>
    <p:extLst>
      <p:ext uri="{BB962C8B-B14F-4D97-AF65-F5344CB8AC3E}">
        <p14:creationId xmlns:p14="http://schemas.microsoft.com/office/powerpoint/2010/main" val="204787316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51D501-F11C-9442-A1F1-2A0133DDCBF7}"/>
              </a:ext>
            </a:extLst>
          </p:cNvPr>
          <p:cNvGrpSpPr/>
          <p:nvPr/>
        </p:nvGrpSpPr>
        <p:grpSpPr>
          <a:xfrm>
            <a:off x="4048218" y="4250806"/>
            <a:ext cx="3952664" cy="2318100"/>
            <a:chOff x="1893163" y="3404925"/>
            <a:chExt cx="2964498" cy="1738575"/>
          </a:xfrm>
        </p:grpSpPr>
        <p:pic>
          <p:nvPicPr>
            <p:cNvPr id="22" name="Picture 21">
              <a:extLst>
                <a:ext uri="{FF2B5EF4-FFF2-40B4-BE49-F238E27FC236}">
                  <a16:creationId xmlns:a16="http://schemas.microsoft.com/office/drawing/2014/main" id="{2A4A4663-5F4A-5049-B7F3-140DFC3D1D55}"/>
                </a:ext>
              </a:extLst>
            </p:cNvPr>
            <p:cNvPicPr>
              <a:picLocks noChangeAspect="1"/>
            </p:cNvPicPr>
            <p:nvPr/>
          </p:nvPicPr>
          <p:blipFill>
            <a:blip r:embed="rId3"/>
            <a:stretch>
              <a:fillRect/>
            </a:stretch>
          </p:blipFill>
          <p:spPr>
            <a:xfrm>
              <a:off x="2289207" y="3404925"/>
              <a:ext cx="2493247" cy="1435800"/>
            </a:xfrm>
            <a:prstGeom prst="rect">
              <a:avLst/>
            </a:prstGeom>
          </p:spPr>
        </p:pic>
        <p:sp>
          <p:nvSpPr>
            <p:cNvPr id="23" name="Rectangle: Rounded Corners 5">
              <a:extLst>
                <a:ext uri="{FF2B5EF4-FFF2-40B4-BE49-F238E27FC236}">
                  <a16:creationId xmlns:a16="http://schemas.microsoft.com/office/drawing/2014/main" id="{DE11291D-5E09-F948-89F9-C1A609853B51}"/>
                </a:ext>
              </a:extLst>
            </p:cNvPr>
            <p:cNvSpPr/>
            <p:nvPr/>
          </p:nvSpPr>
          <p:spPr>
            <a:xfrm>
              <a:off x="1893163" y="4732077"/>
              <a:ext cx="2964498"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Gói bánh chưng</a:t>
              </a:r>
            </a:p>
          </p:txBody>
        </p:sp>
      </p:grpSp>
      <p:sp>
        <p:nvSpPr>
          <p:cNvPr id="7" name="TextBox 6">
            <a:extLst>
              <a:ext uri="{FF2B5EF4-FFF2-40B4-BE49-F238E27FC236}">
                <a16:creationId xmlns:a16="http://schemas.microsoft.com/office/drawing/2014/main" id="{D882932C-C682-1944-A126-1AAC4927D4E7}"/>
              </a:ext>
            </a:extLst>
          </p:cNvPr>
          <p:cNvSpPr txBox="1"/>
          <p:nvPr/>
        </p:nvSpPr>
        <p:spPr>
          <a:xfrm>
            <a:off x="620372" y="421256"/>
            <a:ext cx="9625696" cy="1569660"/>
          </a:xfrm>
          <a:prstGeom prst="rect">
            <a:avLst/>
          </a:prstGeom>
          <a:noFill/>
        </p:spPr>
        <p:txBody>
          <a:bodyPr wrap="square" rtlCol="0">
            <a:spAutoFit/>
          </a:bodyPr>
          <a:lstStyle/>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những hoạt động nào của gia đình em trong dịp Tết? </a:t>
            </a:r>
          </a:p>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3344824" y="1076997"/>
            <a:ext cx="7589796" cy="73815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hoạt động….</a:t>
            </a:r>
          </a:p>
        </p:txBody>
      </p:sp>
      <p:grpSp>
        <p:nvGrpSpPr>
          <p:cNvPr id="2" name="Group 1">
            <a:extLst>
              <a:ext uri="{FF2B5EF4-FFF2-40B4-BE49-F238E27FC236}">
                <a16:creationId xmlns:a16="http://schemas.microsoft.com/office/drawing/2014/main" id="{ABB89C37-AA33-6445-9C81-59BAA2EFACA4}"/>
              </a:ext>
            </a:extLst>
          </p:cNvPr>
          <p:cNvGrpSpPr/>
          <p:nvPr/>
        </p:nvGrpSpPr>
        <p:grpSpPr>
          <a:xfrm>
            <a:off x="1397489" y="1720505"/>
            <a:ext cx="3717715" cy="2737960"/>
            <a:chOff x="-116332" y="1617261"/>
            <a:chExt cx="2788286" cy="2053470"/>
          </a:xfrm>
        </p:grpSpPr>
        <p:pic>
          <p:nvPicPr>
            <p:cNvPr id="18" name="Picture 2" descr="Dọn dẹp nhà cửa">
              <a:extLst>
                <a:ext uri="{FF2B5EF4-FFF2-40B4-BE49-F238E27FC236}">
                  <a16:creationId xmlns:a16="http://schemas.microsoft.com/office/drawing/2014/main" id="{23FB8284-67F3-8D48-A744-9D66627B8321}"/>
                </a:ext>
              </a:extLst>
            </p:cNvPr>
            <p:cNvPicPr>
              <a:picLocks noChangeAspect="1" noChangeArrowheads="1"/>
            </p:cNvPicPr>
            <p:nvPr/>
          </p:nvPicPr>
          <p:blipFill>
            <a:blip r:embed="rId4">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1124" y="1617261"/>
              <a:ext cx="2590529" cy="16676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5">
              <a:extLst>
                <a:ext uri="{FF2B5EF4-FFF2-40B4-BE49-F238E27FC236}">
                  <a16:creationId xmlns:a16="http://schemas.microsoft.com/office/drawing/2014/main" id="{F14D8277-6DA1-F34D-8D46-11A1B46D43C5}"/>
                </a:ext>
              </a:extLst>
            </p:cNvPr>
            <p:cNvSpPr/>
            <p:nvPr/>
          </p:nvSpPr>
          <p:spPr>
            <a:xfrm>
              <a:off x="-116332" y="3259308"/>
              <a:ext cx="2788286"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Dọn dẹp nhà cửa</a:t>
              </a:r>
            </a:p>
          </p:txBody>
        </p:sp>
      </p:grpSp>
      <p:grpSp>
        <p:nvGrpSpPr>
          <p:cNvPr id="3" name="Group 2">
            <a:extLst>
              <a:ext uri="{FF2B5EF4-FFF2-40B4-BE49-F238E27FC236}">
                <a16:creationId xmlns:a16="http://schemas.microsoft.com/office/drawing/2014/main" id="{EFA9114D-237B-5141-9CB6-ED29B7D4EAF9}"/>
              </a:ext>
            </a:extLst>
          </p:cNvPr>
          <p:cNvGrpSpPr/>
          <p:nvPr/>
        </p:nvGrpSpPr>
        <p:grpSpPr>
          <a:xfrm>
            <a:off x="7213965" y="1783393"/>
            <a:ext cx="3032103" cy="2713024"/>
            <a:chOff x="2682196" y="1716018"/>
            <a:chExt cx="2274077" cy="2034768"/>
          </a:xfrm>
        </p:grpSpPr>
        <p:pic>
          <p:nvPicPr>
            <p:cNvPr id="19" name="Picture 6" descr="Nguyễn Hồng Nhung và con đi chợ Tết - VnExpress Giải trí">
              <a:extLst>
                <a:ext uri="{FF2B5EF4-FFF2-40B4-BE49-F238E27FC236}">
                  <a16:creationId xmlns:a16="http://schemas.microsoft.com/office/drawing/2014/main" id="{F5494FBC-EA6A-9B4A-9A12-6B00B52525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196" y="1716018"/>
              <a:ext cx="2274077" cy="15605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6">
              <a:extLst>
                <a:ext uri="{FF2B5EF4-FFF2-40B4-BE49-F238E27FC236}">
                  <a16:creationId xmlns:a16="http://schemas.microsoft.com/office/drawing/2014/main" id="{C4036CC5-1B54-A64D-9B48-5BE8C2E2511D}"/>
                </a:ext>
              </a:extLst>
            </p:cNvPr>
            <p:cNvSpPr/>
            <p:nvPr/>
          </p:nvSpPr>
          <p:spPr>
            <a:xfrm>
              <a:off x="3272384" y="3376765"/>
              <a:ext cx="1683889"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 chợ Tết</a:t>
              </a:r>
            </a:p>
          </p:txBody>
        </p:sp>
      </p:grpSp>
    </p:spTree>
    <p:extLst>
      <p:ext uri="{BB962C8B-B14F-4D97-AF65-F5344CB8AC3E}">
        <p14:creationId xmlns:p14="http://schemas.microsoft.com/office/powerpoint/2010/main" val="392836309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4049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61953" y="767894"/>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Cloud 13">
            <a:extLst>
              <a:ext uri="{FF2B5EF4-FFF2-40B4-BE49-F238E27FC236}">
                <a16:creationId xmlns:a16="http://schemas.microsoft.com/office/drawing/2014/main" id="{3B8FED1E-5043-4E52-B2D9-7C419BDD84CE}"/>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4179707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2081725" y="1410258"/>
            <a:ext cx="8437308" cy="194316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 trong bài những từ miêu tả:</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 đào:</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 mai:</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2281514" y="561645"/>
            <a:ext cx="866623" cy="799385"/>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3148136" y="613991"/>
            <a:ext cx="2375586"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LUYỆN TẬP</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TextBox 10">
            <a:extLst>
              <a:ext uri="{FF2B5EF4-FFF2-40B4-BE49-F238E27FC236}">
                <a16:creationId xmlns:a16="http://schemas.microsoft.com/office/drawing/2014/main" id="{555B0BEB-2CEA-4DEB-A3FC-80A1DD339C62}"/>
              </a:ext>
            </a:extLst>
          </p:cNvPr>
          <p:cNvSpPr txBox="1"/>
          <p:nvPr/>
        </p:nvSpPr>
        <p:spPr>
          <a:xfrm>
            <a:off x="2081723" y="3735901"/>
            <a:ext cx="8437308" cy="1673856"/>
          </a:xfrm>
          <a:prstGeom prst="rect">
            <a:avLst/>
          </a:prstGeom>
          <a:noFill/>
        </p:spPr>
        <p:txBody>
          <a:bodyPr wrap="square" rtlCol="0">
            <a:spAutoFit/>
          </a:bodyPr>
          <a:lstStyle/>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Đặt một câu giới thiệu về loài hoa em thích.</a:t>
            </a:r>
          </a:p>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 là loài hoa đặc trưng cho Tết ở miền Bắc.</a:t>
            </a:r>
          </a:p>
        </p:txBody>
      </p:sp>
      <p:sp>
        <p:nvSpPr>
          <p:cNvPr id="3" name="TextBox 2">
            <a:extLst>
              <a:ext uri="{FF2B5EF4-FFF2-40B4-BE49-F238E27FC236}">
                <a16:creationId xmlns:a16="http://schemas.microsoft.com/office/drawing/2014/main" id="{319846F8-3186-1C49-B632-E5A04C39200A}"/>
              </a:ext>
            </a:extLst>
          </p:cNvPr>
          <p:cNvSpPr txBox="1"/>
          <p:nvPr/>
        </p:nvSpPr>
        <p:spPr>
          <a:xfrm>
            <a:off x="3961817" y="2167436"/>
            <a:ext cx="254428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en-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àu hồng tươi, </a:t>
            </a:r>
          </a:p>
        </p:txBody>
      </p:sp>
      <p:sp>
        <p:nvSpPr>
          <p:cNvPr id="17" name="TextBox 16">
            <a:extLst>
              <a:ext uri="{FF2B5EF4-FFF2-40B4-BE49-F238E27FC236}">
                <a16:creationId xmlns:a16="http://schemas.microsoft.com/office/drawing/2014/main" id="{11288B10-912F-D04A-B3EF-04E686680248}"/>
              </a:ext>
            </a:extLst>
          </p:cNvPr>
          <p:cNvSpPr txBox="1"/>
          <p:nvPr/>
        </p:nvSpPr>
        <p:spPr>
          <a:xfrm>
            <a:off x="6437383" y="2144709"/>
            <a:ext cx="1470274"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lá xanh, </a:t>
            </a:r>
            <a:endParaRPr kumimoji="0" lang="en-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TextBox 17">
            <a:extLst>
              <a:ext uri="{FF2B5EF4-FFF2-40B4-BE49-F238E27FC236}">
                <a16:creationId xmlns:a16="http://schemas.microsoft.com/office/drawing/2014/main" id="{5AE9EE38-3356-344F-A640-499967990F11}"/>
              </a:ext>
            </a:extLst>
          </p:cNvPr>
          <p:cNvSpPr txBox="1"/>
          <p:nvPr/>
        </p:nvSpPr>
        <p:spPr>
          <a:xfrm>
            <a:off x="7710017" y="2156073"/>
            <a:ext cx="3458092"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nụ hồng ch</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ú</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chím</a:t>
            </a:r>
            <a:endParaRPr kumimoji="0" lang="en-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Rectangle 18">
            <a:extLst>
              <a:ext uri="{FF2B5EF4-FFF2-40B4-BE49-F238E27FC236}">
                <a16:creationId xmlns:a16="http://schemas.microsoft.com/office/drawing/2014/main" id="{137014EC-2EC1-2E44-866C-40F0E27206C4}"/>
              </a:ext>
            </a:extLst>
          </p:cNvPr>
          <p:cNvSpPr/>
          <p:nvPr/>
        </p:nvSpPr>
        <p:spPr>
          <a:xfrm>
            <a:off x="3961817" y="2813697"/>
            <a:ext cx="2561920" cy="52322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rực rỡ sắc vàng.</a:t>
            </a:r>
            <a:endPar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2" descr="Hoa đào nở vào mùa nào ? Đọc bài Làm việc thật là vui Quanh">
            <a:extLst>
              <a:ext uri="{FF2B5EF4-FFF2-40B4-BE49-F238E27FC236}">
                <a16:creationId xmlns:a16="http://schemas.microsoft.com/office/drawing/2014/main" id="{0618140D-F523-554D-8EE0-413EEDB73D1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797" y="5063202"/>
            <a:ext cx="3658251" cy="222210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a16="http://schemas.microsoft.com/office/drawing/2014/main" id="{BC19C013-B9FC-9C43-9313-8DBAA201B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9063" y="-121971"/>
            <a:ext cx="2667937" cy="208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48897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left)">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wipe(left)">
                                      <p:cBhvr>
                                        <p:cTn id="4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build="p"/>
      <p:bldP spid="3"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tết quê em">
            <a:hlinkClick r:id="" action="ppaction://media"/>
            <a:extLst>
              <a:ext uri="{FF2B5EF4-FFF2-40B4-BE49-F238E27FC236}">
                <a16:creationId xmlns:a16="http://schemas.microsoft.com/office/drawing/2014/main" id="{996CDCB7-C405-46C5-A385-3EE04B664F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32180"/>
            <a:ext cx="12192000" cy="6858000"/>
          </a:xfrm>
          <a:prstGeom prst="rect">
            <a:avLst/>
          </a:prstGeom>
        </p:spPr>
      </p:pic>
    </p:spTree>
    <p:extLst>
      <p:ext uri="{BB962C8B-B14F-4D97-AF65-F5344CB8AC3E}">
        <p14:creationId xmlns:p14="http://schemas.microsoft.com/office/powerpoint/2010/main" val="107303150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a16="http://schemas.microsoft.com/office/drawing/2014/main" id="{5A63B608-23EF-4F26-B83A-98934782C019}"/>
              </a:ext>
            </a:extLst>
          </p:cNvPr>
          <p:cNvSpPr txBox="1"/>
          <p:nvPr/>
        </p:nvSpPr>
        <p:spPr>
          <a:xfrm>
            <a:off x="4323771" y="2393576"/>
            <a:ext cx="6487290"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TẾT</a:t>
            </a:r>
            <a:r>
              <a:rPr kumimoji="0" lang="en-US" altLang="zh-CN" sz="7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RỒI</a:t>
            </a:r>
            <a:endParaRPr kumimoji="0" lang="zh-CN" altLang="en-US"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组合 24">
            <a:extLst>
              <a:ext uri="{FF2B5EF4-FFF2-40B4-BE49-F238E27FC236}">
                <a16:creationId xmlns:a16="http://schemas.microsoft.com/office/drawing/2014/main"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164480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42505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27" name="Picture 2" descr="Fireworks vector. Fireworks illustration for new year festival , #spon, # vector, #Fireworks, #illustration, #festival… | Fireworks, Firework tattoo,  Rainbow cartoon">
            <a:extLst>
              <a:ext uri="{FF2B5EF4-FFF2-40B4-BE49-F238E27FC236}">
                <a16:creationId xmlns:a16="http://schemas.microsoft.com/office/drawing/2014/main" id="{69B4C670-9D0F-42C4-9D38-407EE987D31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0986" y="1884908"/>
            <a:ext cx="2366629" cy="24639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94DD52E-512C-4CEF-AF5D-F7361BAFA6EE}"/>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44327" y="530466"/>
            <a:ext cx="927752" cy="488951"/>
          </a:xfrm>
          <a:prstGeom prst="rect">
            <a:avLst/>
          </a:prstGeom>
        </p:spPr>
      </p:pic>
      <p:sp>
        <p:nvSpPr>
          <p:cNvPr id="29" name="TextBox 28">
            <a:extLst>
              <a:ext uri="{FF2B5EF4-FFF2-40B4-BE49-F238E27FC236}">
                <a16:creationId xmlns:a16="http://schemas.microsoft.com/office/drawing/2014/main" id="{67AAE277-41C1-4F9B-BCD8-EDBE61865195}"/>
              </a:ext>
            </a:extLst>
          </p:cNvPr>
          <p:cNvSpPr txBox="1"/>
          <p:nvPr/>
        </p:nvSpPr>
        <p:spPr>
          <a:xfrm>
            <a:off x="1637105" y="349021"/>
            <a:ext cx="9658905" cy="982513"/>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 những điều em biết về ngày Tết.</a:t>
            </a:r>
          </a:p>
        </p:txBody>
      </p:sp>
      <p:pic>
        <p:nvPicPr>
          <p:cNvPr id="30" name="Picture 29">
            <a:extLst>
              <a:ext uri="{FF2B5EF4-FFF2-40B4-BE49-F238E27FC236}">
                <a16:creationId xmlns:a16="http://schemas.microsoft.com/office/drawing/2014/main" id="{97CE4927-8480-4446-B1CA-0B0CD095161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Lst>
          </a:blip>
          <a:stretch>
            <a:fillRect/>
          </a:stretch>
        </p:blipFill>
        <p:spPr>
          <a:xfrm>
            <a:off x="1651945" y="2112885"/>
            <a:ext cx="3253663" cy="2213429"/>
          </a:xfrm>
          <a:prstGeom prst="roundRect">
            <a:avLst>
              <a:gd name="adj" fmla="val 29724"/>
            </a:avLst>
          </a:prstGeom>
        </p:spPr>
      </p:pic>
      <p:pic>
        <p:nvPicPr>
          <p:cNvPr id="31" name="Picture 30">
            <a:extLst>
              <a:ext uri="{FF2B5EF4-FFF2-40B4-BE49-F238E27FC236}">
                <a16:creationId xmlns:a16="http://schemas.microsoft.com/office/drawing/2014/main" id="{B843F415-DC94-4726-B766-F887DE95028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2173993" y="4813068"/>
            <a:ext cx="2028297" cy="1474085"/>
          </a:xfrm>
          <a:prstGeom prst="rect">
            <a:avLst/>
          </a:prstGeom>
        </p:spPr>
      </p:pic>
      <p:pic>
        <p:nvPicPr>
          <p:cNvPr id="32" name="Picture 31">
            <a:extLst>
              <a:ext uri="{FF2B5EF4-FFF2-40B4-BE49-F238E27FC236}">
                <a16:creationId xmlns:a16="http://schemas.microsoft.com/office/drawing/2014/main" id="{83AD6DE9-385C-4931-8CAB-19686CFF134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7004807" y="3254024"/>
            <a:ext cx="3881357" cy="3253339"/>
          </a:xfrm>
          <a:prstGeom prst="roundRect">
            <a:avLst/>
          </a:prstGeom>
        </p:spPr>
      </p:pic>
      <p:pic>
        <p:nvPicPr>
          <p:cNvPr id="33" name="Picture 32">
            <a:extLst>
              <a:ext uri="{FF2B5EF4-FFF2-40B4-BE49-F238E27FC236}">
                <a16:creationId xmlns:a16="http://schemas.microsoft.com/office/drawing/2014/main" id="{E415F1F1-4709-457D-9512-FD8B13607FE4}"/>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022583" y="3658898"/>
            <a:ext cx="3304500" cy="2848465"/>
          </a:xfrm>
          <a:prstGeom prst="rect">
            <a:avLst/>
          </a:prstGeom>
        </p:spPr>
      </p:pic>
    </p:spTree>
    <p:extLst>
      <p:ext uri="{BB962C8B-B14F-4D97-AF65-F5344CB8AC3E}">
        <p14:creationId xmlns:p14="http://schemas.microsoft.com/office/powerpoint/2010/main" val="107999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5">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6">
            <a:extLst>
              <a:ext uri="{28A0092B-C50C-407E-A947-70E740481C1C}">
                <a14:useLocalDpi xmlns:a14="http://schemas.microsoft.com/office/drawing/2010/main" val="0"/>
              </a:ext>
            </a:extLst>
          </a:blip>
          <a:srcRect l="98" t="62109" r="28789" b="-55"/>
          <a:stretch/>
        </p:blipFill>
        <p:spPr>
          <a:xfrm>
            <a:off x="1" y="1388297"/>
            <a:ext cx="648491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5">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6">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910079"/>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3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3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3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3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1" name="Tết đến rồi_HTS">
            <a:hlinkClick r:id="" action="ppaction://media"/>
            <a:extLst>
              <a:ext uri="{FF2B5EF4-FFF2-40B4-BE49-F238E27FC236}">
                <a16:creationId xmlns:a16="http://schemas.microsoft.com/office/drawing/2014/main" id="{F1668315-2B1A-4B14-9908-1F5E795775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2041" y="575704"/>
            <a:ext cx="487363" cy="487363"/>
          </a:xfrm>
          <a:prstGeom prst="rect">
            <a:avLst/>
          </a:prstGeom>
        </p:spPr>
      </p:pic>
    </p:spTree>
    <p:extLst>
      <p:ext uri="{BB962C8B-B14F-4D97-AF65-F5344CB8AC3E}">
        <p14:creationId xmlns:p14="http://schemas.microsoft.com/office/powerpoint/2010/main" val="660036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 presetClass="mediacall" presetSubtype="0" fill="hold" nodeType="withEffect">
                                  <p:stCondLst>
                                    <p:cond delay="0"/>
                                  </p:stCondLst>
                                  <p:childTnLst>
                                    <p:cmd type="call" cmd="playFrom(0.0)">
                                      <p:cBhvr>
                                        <p:cTn id="9" dur="66011" fill="hold"/>
                                        <p:tgtEl>
                                          <p:spTgt spid="11"/>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1"/>
                </p:tgtEl>
              </p:cMediaNode>
            </p:audio>
          </p:childTnLst>
        </p:cTn>
      </p:par>
    </p:tnLst>
    <p:bldLst>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92735" y="618166"/>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5063736"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Bánh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tét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6" y="2709334"/>
            <a:ext cx="4597223"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439487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Quây</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quần</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324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76" y="476878"/>
            <a:ext cx="5815372" cy="5815372"/>
          </a:xfrm>
          <a:prstGeom prst="rect">
            <a:avLst/>
          </a:prstGeom>
        </p:spPr>
      </p:pic>
      <p:sp>
        <p:nvSpPr>
          <p:cNvPr id="20" name="矩形 19">
            <a:extLst>
              <a:ext uri="{FF2B5EF4-FFF2-40B4-BE49-F238E27FC236}">
                <a16:creationId xmlns:a16="http://schemas.microsoft.com/office/drawing/2014/main" id="{079E158A-0EF5-415F-BDA0-6A042CD76B8B}"/>
              </a:ext>
            </a:extLst>
          </p:cNvPr>
          <p:cNvSpPr/>
          <p:nvPr/>
        </p:nvSpPr>
        <p:spPr>
          <a:xfrm rot="16200000">
            <a:off x="8365349" y="-145779"/>
            <a:ext cx="1200329" cy="5707086"/>
          </a:xfrm>
          <a:prstGeom prst="rect">
            <a:avLst/>
          </a:prstGeom>
        </p:spPr>
        <p:txBody>
          <a:bodyPr vert="eaVert"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Giải</a:t>
            </a:r>
            <a:r>
              <a:rPr kumimoji="0" lang="en-US" altLang="zh-CN"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6600" b="1" i="0" u="none" strike="noStrike" kern="1200" cap="none" spc="0" normalizeH="0" baseline="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nghĩa</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6600" b="1" i="0" u="none" strike="noStrike" kern="1200" cap="none" spc="0" normalizeH="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từ</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a:t>
            </a:r>
            <a:endParaRPr kumimoji="0" lang="zh-CN" altLang="en-US"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endParaRPr>
          </a:p>
        </p:txBody>
      </p:sp>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Tree>
    <p:extLst>
      <p:ext uri="{BB962C8B-B14F-4D97-AF65-F5344CB8AC3E}">
        <p14:creationId xmlns:p14="http://schemas.microsoft.com/office/powerpoint/2010/main" val="211130808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00A636-38F1-4227-AD1D-36CEACAD6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8816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0" name="矩形 19">
            <a:extLst>
              <a:ext uri="{FF2B5EF4-FFF2-40B4-BE49-F238E27FC236}">
                <a16:creationId xmlns:a16="http://schemas.microsoft.com/office/drawing/2014/main" id="{327894BC-0372-4E34-9FC9-DE5AF4CD8213}"/>
              </a:ext>
            </a:extLst>
          </p:cNvPr>
          <p:cNvSpPr/>
          <p:nvPr/>
        </p:nvSpPr>
        <p:spPr>
          <a:xfrm>
            <a:off x="7684920" y="1388297"/>
            <a:ext cx="2837315" cy="830997"/>
          </a:xfrm>
          <a:prstGeom prst="rect">
            <a:avLst/>
          </a:prstGeom>
        </p:spPr>
        <p:txBody>
          <a:bodyPr vert="horz"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 Bánh </a:t>
            </a:r>
            <a:r>
              <a:rPr kumimoji="0" lang="en-US" altLang="zh-CN" sz="4800" b="0" i="0" u="none" strike="noStrike" kern="1200" cap="none" spc="0" normalizeH="0" baseline="0" noProof="0" dirty="0" err="1">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tét</a:t>
            </a:r>
            <a:endPar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endParaRPr>
          </a:p>
        </p:txBody>
      </p:sp>
      <p:grpSp>
        <p:nvGrpSpPr>
          <p:cNvPr id="21" name="组合 20">
            <a:extLst>
              <a:ext uri="{FF2B5EF4-FFF2-40B4-BE49-F238E27FC236}">
                <a16:creationId xmlns:a16="http://schemas.microsoft.com/office/drawing/2014/main" id="{B6734C37-B91B-45A4-A6D1-C9815403D72A}"/>
              </a:ext>
            </a:extLst>
          </p:cNvPr>
          <p:cNvGrpSpPr/>
          <p:nvPr/>
        </p:nvGrpSpPr>
        <p:grpSpPr>
          <a:xfrm>
            <a:off x="481918" y="212105"/>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pic>
        <p:nvPicPr>
          <p:cNvPr id="24" name="Picture 8" descr="Bánh tét">
            <a:extLst>
              <a:ext uri="{FF2B5EF4-FFF2-40B4-BE49-F238E27FC236}">
                <a16:creationId xmlns:a16="http://schemas.microsoft.com/office/drawing/2014/main" id="{B693485B-8926-415E-ACE0-7014806B4B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51482" y="1713862"/>
            <a:ext cx="4282964" cy="42829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3A95B9-7D78-48A6-96DC-02BBD178339C}"/>
              </a:ext>
            </a:extLst>
          </p:cNvPr>
          <p:cNvSpPr txBox="1"/>
          <p:nvPr/>
        </p:nvSpPr>
        <p:spPr>
          <a:xfrm>
            <a:off x="6702641" y="2513006"/>
            <a:ext cx="455424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Vỏ</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gạo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nếp</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thịt mỡ. Bánh có hình trụ dài.</a:t>
            </a:r>
          </a:p>
        </p:txBody>
      </p:sp>
    </p:spTree>
    <p:extLst>
      <p:ext uri="{BB962C8B-B14F-4D97-AF65-F5344CB8AC3E}">
        <p14:creationId xmlns:p14="http://schemas.microsoft.com/office/powerpoint/2010/main" val="420651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1213</Words>
  <Application>Microsoft Office PowerPoint</Application>
  <PresentationFormat>Widescreen</PresentationFormat>
  <Paragraphs>83</Paragraphs>
  <Slides>18</Slides>
  <Notes>13</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等线</vt:lpstr>
      <vt:lpstr>等线 Light</vt:lpstr>
      <vt:lpstr>Arial</vt:lpstr>
      <vt:lpstr>Arial-Rounded</vt:lpstr>
      <vt:lpstr>Calibri</vt:lpstr>
      <vt:lpstr>Calibri Light</vt:lpstr>
      <vt:lpstr>Kalam</vt:lpstr>
      <vt:lpstr>Montserrat</vt:lpstr>
      <vt:lpstr>小单纯体</vt:lpstr>
      <vt:lpstr>1_Office 主题</vt:lpstr>
      <vt:lpstr>1_Office Theme</vt:lpstr>
      <vt:lpstr>Doodle Sketchbook by Slidesgo</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HP</cp:lastModifiedBy>
  <cp:revision>20</cp:revision>
  <dcterms:created xsi:type="dcterms:W3CDTF">2021-07-31T15:43:01Z</dcterms:created>
  <dcterms:modified xsi:type="dcterms:W3CDTF">2025-03-03T13:40:10Z</dcterms:modified>
</cp:coreProperties>
</file>