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0" r:id="rId3"/>
    <p:sldId id="281" r:id="rId4"/>
    <p:sldId id="282" r:id="rId5"/>
    <p:sldId id="284" r:id="rId6"/>
    <p:sldId id="283" r:id="rId7"/>
    <p:sldId id="285" r:id="rId8"/>
    <p:sldId id="286" r:id="rId9"/>
    <p:sldId id="287" r:id="rId10"/>
    <p:sldId id="288" r:id="rId11"/>
    <p:sldId id="261" r:id="rId12"/>
    <p:sldId id="289" r:id="rId13"/>
    <p:sldId id="290" r:id="rId14"/>
    <p:sldId id="291" r:id="rId15"/>
    <p:sldId id="292" r:id="rId16"/>
    <p:sldId id="293" r:id="rId17"/>
    <p:sldId id="280" r:id="rId18"/>
    <p:sldId id="262" r:id="rId19"/>
    <p:sldId id="263" r:id="rId20"/>
    <p:sldId id="26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AC599"/>
    <a:srgbClr val="F1F8E8"/>
    <a:srgbClr val="4472C4"/>
    <a:srgbClr val="00803E"/>
    <a:srgbClr val="E39719"/>
    <a:srgbClr val="A65A2B"/>
    <a:srgbClr val="A95E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>
        <p:scale>
          <a:sx n="50" d="100"/>
          <a:sy n="50" d="100"/>
        </p:scale>
        <p:origin x="1843" y="8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176E3F-74ED-4759-8066-98CAD6EDA51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048D9-C00D-4EE2-8C22-BB5CC1C0A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816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76DE7-347A-4773-BE85-047D6656B8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ECDEED-6BA0-4000-9124-04DCAE2F5A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0F00DA-84C4-423C-BD9C-E68DC9EA8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D4CFC-CBBE-4112-9F49-F712D7746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0EBAA-5702-4B2C-BE53-048C79210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634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31A73-E4F2-477D-9BF2-66FC31D05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C178FF-5A4A-47C4-8BF8-91FFDD1846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74CBE6-E920-450B-9E15-414E25DE1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5C230-BCE1-475E-B2D0-3E18DB83A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092B8-A0A3-49FA-8EC2-AB553A6C1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886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F6BAD6-027F-4983-9420-F3131F9FF1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6426FE-4EB8-421A-BE34-153B25846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F5296-9376-4D66-AEC3-9CA8DE0D1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87F8FD-40A1-4EDE-A6D9-844DBA1FD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0F844-F66F-4DB2-B4D3-93FF31CB9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04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F4DB7-3C3C-4E22-99AD-A344ADE1E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1CC4B-6F1F-4160-8E29-DE6C8C54BF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C6952-B6A6-4ED8-A47C-504AA12BB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BB107-5B50-43FC-89F2-872F4BC46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059150-56B8-4B31-86B3-F6E6A0281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664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BF132-CDC1-44B5-B7AF-35FD2FCE8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050864-DE22-4EE2-9D5E-52860CC31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376861-0D2F-4CFB-B2A5-3792AEA6F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9591B-2302-480D-8C76-4D04AB5D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D9BCAF-FA42-40F1-A84F-347C32EF9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505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D5BD-0F3F-44C3-8402-10C2CF413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CF337-3172-4E51-A456-3663942059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5F055A-B70D-472D-8434-D7F3F8DBC5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741CDB-D64F-4081-A385-8732BBDDF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10CA51-1F23-42FB-A8F1-F142EB623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0839CF-8E51-4D4B-BBC8-0D4747CCE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727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64E8D-B8F3-4417-92D5-C0735FA7B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2D330D-2752-4CB4-8EF5-7B086B391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966A56-DC42-4E40-9DB2-DFE80D4031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56540F-406F-41CA-B6E4-D0AC5CFDC7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2CCA1B-A8D8-4D0F-85D9-B7F1B580EA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3CE101-0204-4E13-A2B4-2D6223DAA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E5E530-DEE3-48D8-952E-9DD253A24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0E7DEA-F992-42F0-93BC-35E3E900F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893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1DC33-3E4C-46E7-A3F0-B96170A71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A14845-8286-4E49-BC4E-247B4CC72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62254-B769-4F72-8BE9-6B33C4F52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AD38BE-7EB6-4A7D-858F-9999A1FFB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735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B36718-3BA7-419B-A8A8-746310B08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9D3B62-034B-49FD-829E-4DAA13382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787F6A-79B8-43C1-9EEB-B4441B8E5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957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9C03D-34D1-4650-A2F9-3D271BECD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FE24A-0E99-4456-8130-B4B32C424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BE5120-BB69-43B0-8472-9D59937CC3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0EC23C-5A84-4262-91E2-48C774186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3C1A06-A92B-44FE-A6DF-9872A29EF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45F379-F3B3-44D3-BFBC-F14806F81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54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C33CA-02B1-4767-B3A3-239D1FF32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3C65FB-EA38-4571-86A0-3DE1EED9EC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222880-E025-4D19-9512-030591A74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01BBD4-321B-46D9-82CE-C9A99FBD6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A7B48D-AD05-417E-BCAB-A53FABDBD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8DA98B-50E9-44D2-A6BC-575E4594A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279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A5EBDB-D324-4758-9B2A-219B4A270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905826-05C6-4B55-B73E-1034265CD9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A25F0-C970-483E-92EA-3C1546021E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C3EF3-4AD5-49BC-BDFE-29D39B563B2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90F523-04A7-4E0B-B5FB-3A47B36DC9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2E590-FEF7-4A6E-AB3D-FF79DA930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730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3267559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101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LÀM QUEN VỚI CHỮ SỐ</a:t>
            </a: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LA</a:t>
            </a:r>
            <a:r>
              <a:rPr kumimoji="0" lang="en-US" altLang="zh-CN" sz="6000" b="0" i="0" u="none" strike="noStrike" kern="800" cap="none" spc="0" normalizeH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MÃ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Calibri" panose="020F0502020204030204"/>
              </a:rPr>
              <a:t>hai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dirty="0" smtClean="0">
                <a:solidFill>
                  <a:prstClr val="black"/>
                </a:solidFill>
                <a:latin typeface="Calibri" panose="020F0502020204030204"/>
              </a:rPr>
              <a:t>17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85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9"/>
            <a:ext cx="12192000" cy="6857791"/>
          </a:xfrm>
          <a:prstGeom prst="rect">
            <a:avLst/>
          </a:prstGeom>
        </p:spPr>
      </p:pic>
      <p:pic>
        <p:nvPicPr>
          <p:cNvPr id="3" name="图片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55" r="100000">
                        <a14:foregroundMark x1="26350" y1="72495" x2="18658" y2="82696"/>
                        <a14:foregroundMark x1="44354" y1="83607" x2="40426" y2="96721"/>
                        <a14:foregroundMark x1="63011" y1="78871" x2="66939" y2="87432"/>
                        <a14:foregroundMark x1="80687" y1="64299" x2="87234" y2="66120"/>
                        <a14:foregroundMark x1="81833" y1="43898" x2="86088" y2="41348"/>
                        <a14:foregroundMark x1="71195" y1="26412" x2="77578" y2="20036"/>
                        <a14:foregroundMark x1="56301" y1="12022" x2="54992" y2="17486"/>
                        <a14:foregroundMark x1="32897" y1="14026" x2="34043" y2="20401"/>
                        <a14:foregroundMark x1="18167" y1="29508" x2="22422" y2="33333"/>
                        <a14:foregroundMark x1="9002" y1="55556" x2="18658" y2="55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571" y="50367"/>
            <a:ext cx="1572756" cy="14131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46506" y="434009"/>
            <a:ext cx="7768497" cy="646327"/>
          </a:xfrm>
          <a:prstGeom prst="rect">
            <a:avLst/>
          </a:prstGeom>
          <a:solidFill>
            <a:schemeClr val="bg1"/>
          </a:solidFill>
        </p:spPr>
        <p:txBody>
          <a:bodyPr wrap="none" lIns="91396" tIns="45718" rIns="91396" bIns="4571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Quy tắc hình thành số la mã</a:t>
            </a:r>
          </a:p>
        </p:txBody>
      </p:sp>
      <p:pic>
        <p:nvPicPr>
          <p:cNvPr id="5" name="图片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21" b="100000" l="3620" r="100000">
                        <a14:foregroundMark x1="37557" y1="73529" x2="38914" y2="8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75" y="-16850"/>
            <a:ext cx="1194091" cy="14175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4699" y="1166191"/>
            <a:ext cx="8347260" cy="1200329"/>
          </a:xfrm>
          <a:prstGeom prst="rect">
            <a:avLst/>
          </a:prstGeom>
          <a:solidFill>
            <a:srgbClr val="FFFFCC"/>
          </a:solidFill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Các chữ số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không được lặp lại quá 3 lần liên tiếp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4699" y="2448885"/>
            <a:ext cx="8347260" cy="646327"/>
          </a:xfrm>
          <a:prstGeom prst="rect">
            <a:avLst/>
          </a:prstGeom>
          <a:solidFill>
            <a:srgbClr val="FFFFCC"/>
          </a:solidFill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Chữ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không được lặp lại quá 1 lần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4699" y="3183020"/>
            <a:ext cx="8347260" cy="1754327"/>
          </a:xfrm>
          <a:prstGeom prst="rect">
            <a:avLst/>
          </a:prstGeom>
          <a:solidFill>
            <a:srgbClr val="FFFFCC"/>
          </a:solidFill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Khi thêm chữ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vào bên trái chữ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hoặc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thì giá trị của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hoặc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sẽ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giảm đi 1 đơn vị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7711" y="5052139"/>
            <a:ext cx="8347260" cy="1754327"/>
          </a:xfrm>
          <a:prstGeom prst="rect">
            <a:avLst/>
          </a:prstGeom>
          <a:solidFill>
            <a:srgbClr val="FFFFCC"/>
          </a:solidFill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Khi thêm chữ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vào bên phải chữ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hoặc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thì giá trị của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hoặc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sẽ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tăng thêm 1 đơn vị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8708574" y="3826039"/>
            <a:ext cx="1004668" cy="468289"/>
          </a:xfrm>
          <a:prstGeom prst="rightArrow">
            <a:avLst/>
          </a:prstGeom>
          <a:solidFill>
            <a:srgbClr val="ED54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8" rIns="91396" bIns="45718" rtlCol="0" anchor="ctr"/>
          <a:lstStyle/>
          <a:p>
            <a:pPr algn="ctr"/>
            <a:endParaRPr lang="en-US">
              <a:solidFill>
                <a:srgbClr val="CC009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13409" y="3091199"/>
            <a:ext cx="1092631" cy="1938988"/>
          </a:xfrm>
          <a:prstGeom prst="rect">
            <a:avLst/>
          </a:prstGeom>
          <a:solidFill>
            <a:srgbClr val="FFCCFF"/>
          </a:solidFill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60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IV</a:t>
            </a:r>
          </a:p>
          <a:p>
            <a:r>
              <a:rPr lang="en-US" sz="60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IX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9884404" y="2525725"/>
            <a:ext cx="646937" cy="764937"/>
            <a:chOff x="10341426" y="2612571"/>
            <a:chExt cx="646937" cy="764937"/>
          </a:xfrm>
        </p:grpSpPr>
        <p:sp>
          <p:nvSpPr>
            <p:cNvPr id="13" name="Curved Up Arrow 12"/>
            <p:cNvSpPr/>
            <p:nvPr/>
          </p:nvSpPr>
          <p:spPr>
            <a:xfrm rot="10800000">
              <a:off x="10341426" y="3094989"/>
              <a:ext cx="646937" cy="282519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341426" y="2612571"/>
              <a:ext cx="6469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- 1</a:t>
              </a:r>
            </a:p>
          </p:txBody>
        </p:sp>
      </p:grpSp>
      <p:sp>
        <p:nvSpPr>
          <p:cNvPr id="15" name="Right Arrow 14"/>
          <p:cNvSpPr/>
          <p:nvPr/>
        </p:nvSpPr>
        <p:spPr>
          <a:xfrm>
            <a:off x="8592125" y="5695158"/>
            <a:ext cx="2027287" cy="468289"/>
          </a:xfrm>
          <a:prstGeom prst="rightArrow">
            <a:avLst/>
          </a:prstGeom>
          <a:solidFill>
            <a:srgbClr val="ED54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8" rIns="91396" bIns="45718" rtlCol="0" anchor="ctr"/>
          <a:lstStyle/>
          <a:p>
            <a:pPr algn="ctr"/>
            <a:endParaRPr lang="en-US">
              <a:solidFill>
                <a:srgbClr val="CC009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805875" y="4919011"/>
            <a:ext cx="1121716" cy="1938988"/>
          </a:xfrm>
          <a:prstGeom prst="rect">
            <a:avLst/>
          </a:prstGeom>
          <a:solidFill>
            <a:srgbClr val="CCFFFF"/>
          </a:solidFill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60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VI</a:t>
            </a:r>
          </a:p>
          <a:p>
            <a:r>
              <a:rPr lang="en-US" sz="60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XI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0998288" y="4308926"/>
            <a:ext cx="662513" cy="781039"/>
            <a:chOff x="10998119" y="4156293"/>
            <a:chExt cx="662513" cy="781038"/>
          </a:xfrm>
        </p:grpSpPr>
        <p:sp>
          <p:nvSpPr>
            <p:cNvPr id="18" name="TextBox 17"/>
            <p:cNvSpPr txBox="1"/>
            <p:nvPr/>
          </p:nvSpPr>
          <p:spPr>
            <a:xfrm>
              <a:off x="11013695" y="4156293"/>
              <a:ext cx="646937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+ 1</a:t>
              </a:r>
            </a:p>
          </p:txBody>
        </p:sp>
        <p:sp>
          <p:nvSpPr>
            <p:cNvPr id="19" name="Curved Down Arrow 18"/>
            <p:cNvSpPr/>
            <p:nvPr/>
          </p:nvSpPr>
          <p:spPr>
            <a:xfrm>
              <a:off x="10998119" y="4617958"/>
              <a:ext cx="646937" cy="319373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17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015658" y="1044160"/>
            <a:ext cx="5941911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defRPr/>
            </a:pPr>
            <a:r>
              <a:rPr lang="en-US" altLang="zh-CN" sz="8000" kern="800" dirty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</a:p>
          <a:p>
            <a:pPr algn="ctr" defTabSz="914354">
              <a:defRPr/>
            </a:pPr>
            <a:r>
              <a:rPr lang="en-US" altLang="zh-CN" sz="8000" kern="800" dirty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8000" kern="800" dirty="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621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2078710" y="1030109"/>
            <a:ext cx="1416658" cy="677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36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Oval 115"/>
          <p:cNvSpPr>
            <a:spLocks noChangeArrowheads="1"/>
          </p:cNvSpPr>
          <p:nvPr/>
        </p:nvSpPr>
        <p:spPr bwMode="auto">
          <a:xfrm>
            <a:off x="424608" y="878161"/>
            <a:ext cx="1689307" cy="82901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858" tIns="60929" rIns="121858" bIns="60929" anchor="ctr"/>
          <a:lstStyle/>
          <a:p>
            <a:pPr algn="ctr" defTabSz="1218510"/>
            <a:r>
              <a:rPr lang="en-US" sz="3700" b="1" u="sng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</a:rPr>
              <a:t>Bài</a:t>
            </a:r>
            <a:r>
              <a:rPr lang="en-US" sz="37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</a:rPr>
              <a:t> 1</a:t>
            </a:r>
            <a:r>
              <a:rPr lang="en-US" sz="3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</a:rPr>
              <a:t>:</a:t>
            </a:r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31" b="100000" l="9396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103" y="4580524"/>
            <a:ext cx="1898144" cy="24968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049CAC-B598-62D2-46F9-3F063975E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608" y="1779451"/>
            <a:ext cx="10682902" cy="284561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5103AC1-233C-1113-D16B-5921F3765E1A}"/>
              </a:ext>
            </a:extLst>
          </p:cNvPr>
          <p:cNvSpPr/>
          <p:nvPr/>
        </p:nvSpPr>
        <p:spPr>
          <a:xfrm>
            <a:off x="1621916" y="3304790"/>
            <a:ext cx="1165123" cy="127573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B48BB7-7DEB-5CB7-304C-47696E829699}"/>
              </a:ext>
            </a:extLst>
          </p:cNvPr>
          <p:cNvSpPr txBox="1"/>
          <p:nvPr/>
        </p:nvSpPr>
        <p:spPr>
          <a:xfrm>
            <a:off x="2006144" y="3653181"/>
            <a:ext cx="4523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EECF78-274D-3597-61FE-394CCE8999F0}"/>
              </a:ext>
            </a:extLst>
          </p:cNvPr>
          <p:cNvSpPr/>
          <p:nvPr/>
        </p:nvSpPr>
        <p:spPr>
          <a:xfrm>
            <a:off x="2811197" y="3304790"/>
            <a:ext cx="1165123" cy="127573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DD5547-9E76-70CD-8F9E-2C4CBB48AC08}"/>
              </a:ext>
            </a:extLst>
          </p:cNvPr>
          <p:cNvSpPr txBox="1"/>
          <p:nvPr/>
        </p:nvSpPr>
        <p:spPr>
          <a:xfrm>
            <a:off x="3175633" y="3659466"/>
            <a:ext cx="4523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9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F22EC-17B4-E99C-0AC4-F4B1E70777DB}"/>
              </a:ext>
            </a:extLst>
          </p:cNvPr>
          <p:cNvSpPr/>
          <p:nvPr/>
        </p:nvSpPr>
        <p:spPr>
          <a:xfrm>
            <a:off x="3986865" y="3304790"/>
            <a:ext cx="1194735" cy="127573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DF7226-90B4-39B5-9FC4-C3E4E8C6D547}"/>
              </a:ext>
            </a:extLst>
          </p:cNvPr>
          <p:cNvSpPr txBox="1"/>
          <p:nvPr/>
        </p:nvSpPr>
        <p:spPr>
          <a:xfrm>
            <a:off x="4372941" y="3656136"/>
            <a:ext cx="4523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C468AC-C16C-57FE-70ED-B7E1BCCDA14F}"/>
              </a:ext>
            </a:extLst>
          </p:cNvPr>
          <p:cNvSpPr/>
          <p:nvPr/>
        </p:nvSpPr>
        <p:spPr>
          <a:xfrm>
            <a:off x="5182498" y="3318597"/>
            <a:ext cx="1165123" cy="127573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DD09E3-FAA3-BC22-6692-416382370DAC}"/>
              </a:ext>
            </a:extLst>
          </p:cNvPr>
          <p:cNvSpPr txBox="1"/>
          <p:nvPr/>
        </p:nvSpPr>
        <p:spPr>
          <a:xfrm>
            <a:off x="5555999" y="3656136"/>
            <a:ext cx="7582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14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6BA042-F82F-B6E1-D76A-22286598AA03}"/>
              </a:ext>
            </a:extLst>
          </p:cNvPr>
          <p:cNvSpPr/>
          <p:nvPr/>
        </p:nvSpPr>
        <p:spPr>
          <a:xfrm>
            <a:off x="6361028" y="3304790"/>
            <a:ext cx="1165123" cy="127573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1C7F55-066B-BFDB-F258-B9935E165FEB}"/>
              </a:ext>
            </a:extLst>
          </p:cNvPr>
          <p:cNvSpPr txBox="1"/>
          <p:nvPr/>
        </p:nvSpPr>
        <p:spPr>
          <a:xfrm>
            <a:off x="6717438" y="3677841"/>
            <a:ext cx="4523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2DEF918-4BC3-7934-1100-F0A7EF9DED0B}"/>
              </a:ext>
            </a:extLst>
          </p:cNvPr>
          <p:cNvSpPr/>
          <p:nvPr/>
        </p:nvSpPr>
        <p:spPr>
          <a:xfrm>
            <a:off x="7552964" y="3327627"/>
            <a:ext cx="1165123" cy="127573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2CBA91-A6B6-5EB3-212C-7B33255F21AF}"/>
              </a:ext>
            </a:extLst>
          </p:cNvPr>
          <p:cNvSpPr txBox="1"/>
          <p:nvPr/>
        </p:nvSpPr>
        <p:spPr>
          <a:xfrm>
            <a:off x="7942390" y="3642328"/>
            <a:ext cx="6982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11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1584069-970B-5E8A-063A-0BDA89097926}"/>
              </a:ext>
            </a:extLst>
          </p:cNvPr>
          <p:cNvSpPr/>
          <p:nvPr/>
        </p:nvSpPr>
        <p:spPr>
          <a:xfrm>
            <a:off x="8735191" y="3327627"/>
            <a:ext cx="1165123" cy="127573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1BDB40-423F-BF21-8102-2055F0A998D5}"/>
              </a:ext>
            </a:extLst>
          </p:cNvPr>
          <p:cNvSpPr txBox="1"/>
          <p:nvPr/>
        </p:nvSpPr>
        <p:spPr>
          <a:xfrm>
            <a:off x="9008633" y="3642327"/>
            <a:ext cx="7443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12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29FD289-1857-813F-77A6-4277B006C6BC}"/>
              </a:ext>
            </a:extLst>
          </p:cNvPr>
          <p:cNvSpPr/>
          <p:nvPr/>
        </p:nvSpPr>
        <p:spPr>
          <a:xfrm>
            <a:off x="9906337" y="3318597"/>
            <a:ext cx="1165123" cy="127573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8767C2-1836-8CCF-50CE-9C8404BDE0EC}"/>
              </a:ext>
            </a:extLst>
          </p:cNvPr>
          <p:cNvSpPr txBox="1"/>
          <p:nvPr/>
        </p:nvSpPr>
        <p:spPr>
          <a:xfrm>
            <a:off x="10187041" y="3677841"/>
            <a:ext cx="6415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59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14"/>
          <p:cNvSpPr>
            <a:spLocks noChangeArrowheads="1"/>
          </p:cNvSpPr>
          <p:nvPr/>
        </p:nvSpPr>
        <p:spPr bwMode="auto">
          <a:xfrm>
            <a:off x="339908" y="1168088"/>
            <a:ext cx="1648166" cy="8303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864" tIns="60932" rIns="121864" bIns="60932" anchor="ctr"/>
          <a:lstStyle/>
          <a:p>
            <a:pPr algn="ctr" defTabSz="1218570"/>
            <a:r>
              <a:rPr lang="en-US" sz="3300" b="1" u="sng" dirty="0" err="1">
                <a:solidFill>
                  <a:prstClr val="white"/>
                </a:solidFill>
                <a:latin typeface="HP001 5 hàng" pitchFamily="34" charset="0"/>
              </a:rPr>
              <a:t>Bài</a:t>
            </a:r>
            <a:r>
              <a:rPr lang="en-US" sz="3300" b="1" u="sng" dirty="0">
                <a:solidFill>
                  <a:prstClr val="white"/>
                </a:solidFill>
                <a:latin typeface="HP001 5 hàng" pitchFamily="34" charset="0"/>
              </a:rPr>
              <a:t> 2</a:t>
            </a:r>
            <a:r>
              <a:rPr lang="en-US" sz="3300" b="1" dirty="0">
                <a:solidFill>
                  <a:prstClr val="white"/>
                </a:solidFill>
                <a:latin typeface="HP001 5 hàng" pitchFamily="34" charset="0"/>
              </a:rPr>
              <a:t>:</a:t>
            </a:r>
            <a:r>
              <a:rPr lang="en-US" sz="33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" name="Text Box 188"/>
          <p:cNvSpPr txBox="1">
            <a:spLocks noChangeArrowheads="1"/>
          </p:cNvSpPr>
          <p:nvPr/>
        </p:nvSpPr>
        <p:spPr bwMode="auto">
          <a:xfrm>
            <a:off x="525136" y="3783373"/>
            <a:ext cx="2339058" cy="784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43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43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3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6</a:t>
            </a:r>
          </a:p>
        </p:txBody>
      </p:sp>
      <p:sp>
        <p:nvSpPr>
          <p:cNvPr id="4" name="Text Box 189"/>
          <p:cNvSpPr txBox="1">
            <a:spLocks noChangeArrowheads="1"/>
          </p:cNvSpPr>
          <p:nvPr/>
        </p:nvSpPr>
        <p:spPr bwMode="auto">
          <a:xfrm>
            <a:off x="3308619" y="3800297"/>
            <a:ext cx="2339057" cy="784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43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43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3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9</a:t>
            </a:r>
          </a:p>
        </p:txBody>
      </p:sp>
      <p:sp>
        <p:nvSpPr>
          <p:cNvPr id="5" name="Text Box 248"/>
          <p:cNvSpPr txBox="1">
            <a:spLocks noChangeArrowheads="1"/>
          </p:cNvSpPr>
          <p:nvPr/>
        </p:nvSpPr>
        <p:spPr bwMode="auto">
          <a:xfrm>
            <a:off x="2086550" y="1157003"/>
            <a:ext cx="9552182" cy="1138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864" tIns="60932" rIns="121864" bIns="60932">
            <a:spAutoFit/>
          </a:bodyPr>
          <a:lstStyle/>
          <a:p>
            <a:pPr defTabSz="1218570">
              <a:spcBef>
                <a:spcPct val="50000"/>
              </a:spcBef>
            </a:pPr>
            <a:r>
              <a:rPr lang="en-US" sz="33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Dùng</a:t>
            </a:r>
            <a:r>
              <a:rPr lang="en-US" sz="33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que </a:t>
            </a:r>
            <a:r>
              <a:rPr lang="en-US" sz="33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tính</a:t>
            </a:r>
            <a:r>
              <a:rPr lang="en-US" sz="33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xếp</a:t>
            </a:r>
            <a:r>
              <a:rPr lang="en-US" sz="33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thành</a:t>
            </a:r>
            <a:r>
              <a:rPr lang="en-US" sz="33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chữ</a:t>
            </a:r>
            <a:r>
              <a:rPr lang="en-US" sz="33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số</a:t>
            </a:r>
            <a:r>
              <a:rPr lang="en-US" sz="33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La </a:t>
            </a:r>
            <a:r>
              <a:rPr lang="en-US" sz="33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Mã</a:t>
            </a:r>
            <a:r>
              <a:rPr lang="en-US" sz="33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các </a:t>
            </a:r>
            <a:r>
              <a:rPr lang="en-US" sz="33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số</a:t>
            </a:r>
            <a:r>
              <a:rPr lang="en-US" sz="33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dưới</a:t>
            </a:r>
            <a:r>
              <a:rPr lang="en-US" sz="33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đây?</a:t>
            </a:r>
          </a:p>
        </p:txBody>
      </p:sp>
      <p:sp>
        <p:nvSpPr>
          <p:cNvPr id="6" name="Text Box 189">
            <a:extLst>
              <a:ext uri="{FF2B5EF4-FFF2-40B4-BE49-F238E27FC236}">
                <a16:creationId xmlns:a16="http://schemas.microsoft.com/office/drawing/2014/main" id="{EF99DCA4-A19B-6B3F-C4EC-1B91E1EDB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9320" y="3884255"/>
            <a:ext cx="2339057" cy="784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43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43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3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15</a:t>
            </a:r>
          </a:p>
        </p:txBody>
      </p:sp>
      <p:sp>
        <p:nvSpPr>
          <p:cNvPr id="7" name="Text Box 189">
            <a:extLst>
              <a:ext uri="{FF2B5EF4-FFF2-40B4-BE49-F238E27FC236}">
                <a16:creationId xmlns:a16="http://schemas.microsoft.com/office/drawing/2014/main" id="{9F6884C6-93B8-2947-5FAD-55F5D0691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4447" y="3857636"/>
            <a:ext cx="2339057" cy="784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43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43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3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18</a:t>
            </a:r>
          </a:p>
        </p:txBody>
      </p:sp>
    </p:spTree>
    <p:extLst>
      <p:ext uri="{BB962C8B-B14F-4D97-AF65-F5344CB8AC3E}">
        <p14:creationId xmlns:p14="http://schemas.microsoft.com/office/powerpoint/2010/main" val="2761560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871EAF-89BC-AA7E-5221-72FC00C1E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53" y="1631126"/>
            <a:ext cx="10952843" cy="2643414"/>
          </a:xfrm>
          <a:prstGeom prst="rect">
            <a:avLst/>
          </a:prstGeom>
        </p:spPr>
      </p:pic>
      <p:sp>
        <p:nvSpPr>
          <p:cNvPr id="3" name="Oval 114"/>
          <p:cNvSpPr>
            <a:spLocks noChangeArrowheads="1"/>
          </p:cNvSpPr>
          <p:nvPr/>
        </p:nvSpPr>
        <p:spPr bwMode="auto">
          <a:xfrm>
            <a:off x="374453" y="910554"/>
            <a:ext cx="1916599" cy="8303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864" tIns="60932" rIns="121864" bIns="60932" anchor="ctr"/>
          <a:lstStyle/>
          <a:p>
            <a:pPr algn="ctr" defTabSz="1218570"/>
            <a:r>
              <a:rPr lang="en-US" sz="3300" b="1" u="sng" dirty="0">
                <a:solidFill>
                  <a:prstClr val="white"/>
                </a:solidFill>
                <a:latin typeface="HP001 5 hàng" pitchFamily="34" charset="0"/>
              </a:rPr>
              <a:t>Bài 3</a:t>
            </a:r>
            <a:r>
              <a:rPr lang="en-US" sz="3300" b="1" dirty="0">
                <a:solidFill>
                  <a:prstClr val="white"/>
                </a:solidFill>
                <a:latin typeface="HP001 5 hàng" pitchFamily="34" charset="0"/>
              </a:rPr>
              <a:t>:</a:t>
            </a:r>
            <a:r>
              <a:rPr lang="en-US" sz="33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" name="Text Box 188"/>
          <p:cNvSpPr txBox="1">
            <a:spLocks noChangeArrowheads="1"/>
          </p:cNvSpPr>
          <p:nvPr/>
        </p:nvSpPr>
        <p:spPr bwMode="auto">
          <a:xfrm>
            <a:off x="374453" y="4299297"/>
            <a:ext cx="2510971" cy="784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43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sz="43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43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189"/>
          <p:cNvSpPr txBox="1">
            <a:spLocks noChangeArrowheads="1"/>
          </p:cNvSpPr>
          <p:nvPr/>
        </p:nvSpPr>
        <p:spPr bwMode="auto">
          <a:xfrm>
            <a:off x="3331028" y="4274540"/>
            <a:ext cx="2090057" cy="784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43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43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43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190"/>
          <p:cNvSpPr txBox="1">
            <a:spLocks noChangeArrowheads="1"/>
          </p:cNvSpPr>
          <p:nvPr/>
        </p:nvSpPr>
        <p:spPr bwMode="auto">
          <a:xfrm>
            <a:off x="6466117" y="4299297"/>
            <a:ext cx="1727199" cy="784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43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43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43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248"/>
          <p:cNvSpPr txBox="1">
            <a:spLocks noChangeArrowheads="1"/>
          </p:cNvSpPr>
          <p:nvPr/>
        </p:nvSpPr>
        <p:spPr bwMode="auto">
          <a:xfrm>
            <a:off x="2291052" y="1000241"/>
            <a:ext cx="2902051" cy="630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864" tIns="60932" rIns="121864" bIns="60932">
            <a:spAutoFit/>
          </a:bodyPr>
          <a:lstStyle/>
          <a:p>
            <a:pPr defTabSz="1218570">
              <a:spcBef>
                <a:spcPct val="50000"/>
              </a:spcBef>
            </a:pPr>
            <a:r>
              <a:rPr lang="en-US" sz="33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Đồng</a:t>
            </a:r>
            <a:r>
              <a:rPr lang="en-US" sz="33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hồ</a:t>
            </a:r>
            <a:r>
              <a:rPr lang="en-US" sz="33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chỉ</a:t>
            </a:r>
            <a:r>
              <a:rPr lang="en-US" sz="33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:</a:t>
            </a:r>
          </a:p>
        </p:txBody>
      </p:sp>
      <p:sp>
        <p:nvSpPr>
          <p:cNvPr id="8" name="Text Box 190">
            <a:extLst>
              <a:ext uri="{FF2B5EF4-FFF2-40B4-BE49-F238E27FC236}">
                <a16:creationId xmlns:a16="http://schemas.microsoft.com/office/drawing/2014/main" id="{605D1086-BAA4-0E2F-9351-B73CEA6A1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8348" y="4299297"/>
            <a:ext cx="1727199" cy="784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43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en-US" sz="43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43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70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114800" y="2591024"/>
            <a:ext cx="547688" cy="595313"/>
          </a:xfrm>
          <a:prstGeom prst="rect">
            <a:avLst/>
          </a:prstGeom>
          <a:solidFill>
            <a:srgbClr val="F2E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18" rIns="91416" bIns="45718" anchor="ctr"/>
          <a:lstStyle/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7162800" y="2591024"/>
            <a:ext cx="481013" cy="595313"/>
          </a:xfrm>
          <a:prstGeom prst="rect">
            <a:avLst/>
          </a:prstGeom>
          <a:solidFill>
            <a:srgbClr val="F2E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18" rIns="91416" bIns="45718" anchor="ctr"/>
          <a:lstStyle/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905001" y="2667224"/>
            <a:ext cx="490539" cy="595313"/>
          </a:xfrm>
          <a:prstGeom prst="rect">
            <a:avLst/>
          </a:prstGeom>
          <a:solidFill>
            <a:srgbClr val="F2E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18" rIns="91416" bIns="45718" anchor="ctr"/>
          <a:lstStyle/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</a:endParaRP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1905000" y="2575348"/>
            <a:ext cx="8153400" cy="1314451"/>
            <a:chOff x="240" y="1197"/>
            <a:chExt cx="5136" cy="828"/>
          </a:xfrm>
        </p:grpSpPr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240" y="1209"/>
              <a:ext cx="5136" cy="816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7" name="Line 8"/>
            <p:cNvSpPr>
              <a:spLocks noChangeShapeType="1"/>
            </p:cNvSpPr>
            <p:nvPr/>
          </p:nvSpPr>
          <p:spPr bwMode="auto">
            <a:xfrm>
              <a:off x="240" y="1602"/>
              <a:ext cx="5136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>
              <a:off x="2001" y="1200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Line 10"/>
            <p:cNvSpPr>
              <a:spLocks noChangeShapeType="1"/>
            </p:cNvSpPr>
            <p:nvPr/>
          </p:nvSpPr>
          <p:spPr bwMode="auto">
            <a:xfrm>
              <a:off x="2388" y="1200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3216" y="1209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Line 12"/>
            <p:cNvSpPr>
              <a:spLocks noChangeShapeType="1"/>
            </p:cNvSpPr>
            <p:nvPr/>
          </p:nvSpPr>
          <p:spPr bwMode="auto">
            <a:xfrm>
              <a:off x="3552" y="1209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Line 13"/>
            <p:cNvSpPr>
              <a:spLocks noChangeShapeType="1"/>
            </p:cNvSpPr>
            <p:nvPr/>
          </p:nvSpPr>
          <p:spPr bwMode="auto">
            <a:xfrm>
              <a:off x="2793" y="1209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Line 14"/>
            <p:cNvSpPr>
              <a:spLocks noChangeShapeType="1"/>
            </p:cNvSpPr>
            <p:nvPr/>
          </p:nvSpPr>
          <p:spPr bwMode="auto">
            <a:xfrm>
              <a:off x="528" y="1200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Line 15"/>
            <p:cNvSpPr>
              <a:spLocks noChangeShapeType="1"/>
            </p:cNvSpPr>
            <p:nvPr/>
          </p:nvSpPr>
          <p:spPr bwMode="auto">
            <a:xfrm>
              <a:off x="1269" y="1209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>
              <a:off x="1638" y="1209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Line 17"/>
            <p:cNvSpPr>
              <a:spLocks noChangeShapeType="1"/>
            </p:cNvSpPr>
            <p:nvPr/>
          </p:nvSpPr>
          <p:spPr bwMode="auto">
            <a:xfrm>
              <a:off x="888" y="1209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" name="Text Box 18"/>
            <p:cNvSpPr txBox="1">
              <a:spLocks noChangeArrowheads="1"/>
            </p:cNvSpPr>
            <p:nvPr/>
          </p:nvSpPr>
          <p:spPr bwMode="auto">
            <a:xfrm>
              <a:off x="320" y="1275"/>
              <a:ext cx="19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I</a:t>
              </a:r>
            </a:p>
          </p:txBody>
        </p:sp>
        <p:sp>
          <p:nvSpPr>
            <p:cNvPr id="18" name="Text Box 19"/>
            <p:cNvSpPr txBox="1">
              <a:spLocks noChangeArrowheads="1"/>
            </p:cNvSpPr>
            <p:nvPr/>
          </p:nvSpPr>
          <p:spPr bwMode="auto">
            <a:xfrm>
              <a:off x="553" y="1275"/>
              <a:ext cx="26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II</a:t>
              </a:r>
            </a:p>
          </p:txBody>
        </p:sp>
        <p:sp>
          <p:nvSpPr>
            <p:cNvPr id="19" name="Text Box 20"/>
            <p:cNvSpPr txBox="1">
              <a:spLocks noChangeArrowheads="1"/>
            </p:cNvSpPr>
            <p:nvPr/>
          </p:nvSpPr>
          <p:spPr bwMode="auto">
            <a:xfrm>
              <a:off x="906" y="1275"/>
              <a:ext cx="34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III</a:t>
              </a:r>
            </a:p>
          </p:txBody>
        </p:sp>
        <p:sp>
          <p:nvSpPr>
            <p:cNvPr id="20" name="Text Box 21"/>
            <p:cNvSpPr txBox="1">
              <a:spLocks noChangeArrowheads="1"/>
            </p:cNvSpPr>
            <p:nvPr/>
          </p:nvSpPr>
          <p:spPr bwMode="auto">
            <a:xfrm>
              <a:off x="1302" y="1284"/>
              <a:ext cx="33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IV</a:t>
              </a:r>
            </a:p>
          </p:txBody>
        </p:sp>
        <p:sp>
          <p:nvSpPr>
            <p:cNvPr id="21" name="Text Box 22"/>
            <p:cNvSpPr txBox="1">
              <a:spLocks noChangeArrowheads="1"/>
            </p:cNvSpPr>
            <p:nvPr/>
          </p:nvSpPr>
          <p:spPr bwMode="auto">
            <a:xfrm>
              <a:off x="1698" y="1305"/>
              <a:ext cx="25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V</a:t>
              </a:r>
            </a:p>
          </p:txBody>
        </p:sp>
        <p:sp>
          <p:nvSpPr>
            <p:cNvPr id="22" name="Text Box 23"/>
            <p:cNvSpPr txBox="1">
              <a:spLocks noChangeArrowheads="1"/>
            </p:cNvSpPr>
            <p:nvPr/>
          </p:nvSpPr>
          <p:spPr bwMode="auto">
            <a:xfrm>
              <a:off x="2002" y="1287"/>
              <a:ext cx="33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VI</a:t>
              </a:r>
            </a:p>
          </p:txBody>
        </p:sp>
        <p:sp>
          <p:nvSpPr>
            <p:cNvPr id="23" name="Text Box 24"/>
            <p:cNvSpPr txBox="1">
              <a:spLocks noChangeArrowheads="1"/>
            </p:cNvSpPr>
            <p:nvPr/>
          </p:nvSpPr>
          <p:spPr bwMode="auto">
            <a:xfrm>
              <a:off x="2379" y="1287"/>
              <a:ext cx="40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VII</a:t>
              </a:r>
            </a:p>
          </p:txBody>
        </p:sp>
        <p:sp>
          <p:nvSpPr>
            <p:cNvPr id="24" name="Text Box 25"/>
            <p:cNvSpPr txBox="1">
              <a:spLocks noChangeArrowheads="1"/>
            </p:cNvSpPr>
            <p:nvPr/>
          </p:nvSpPr>
          <p:spPr bwMode="auto">
            <a:xfrm>
              <a:off x="2775" y="1296"/>
              <a:ext cx="48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VIII</a:t>
              </a:r>
            </a:p>
          </p:txBody>
        </p:sp>
        <p:sp>
          <p:nvSpPr>
            <p:cNvPr id="25" name="Text Box 26"/>
            <p:cNvSpPr txBox="1">
              <a:spLocks noChangeArrowheads="1"/>
            </p:cNvSpPr>
            <p:nvPr/>
          </p:nvSpPr>
          <p:spPr bwMode="auto">
            <a:xfrm>
              <a:off x="3246" y="1293"/>
              <a:ext cx="33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IX</a:t>
              </a:r>
            </a:p>
          </p:txBody>
        </p:sp>
        <p:sp>
          <p:nvSpPr>
            <p:cNvPr id="26" name="Text Box 27"/>
            <p:cNvSpPr txBox="1">
              <a:spLocks noChangeArrowheads="1"/>
            </p:cNvSpPr>
            <p:nvPr/>
          </p:nvSpPr>
          <p:spPr bwMode="auto">
            <a:xfrm>
              <a:off x="3606" y="1302"/>
              <a:ext cx="25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X</a:t>
              </a:r>
            </a:p>
          </p:txBody>
        </p:sp>
        <p:sp>
          <p:nvSpPr>
            <p:cNvPr id="27" name="Text Box 28"/>
            <p:cNvSpPr txBox="1">
              <a:spLocks noChangeArrowheads="1"/>
            </p:cNvSpPr>
            <p:nvPr/>
          </p:nvSpPr>
          <p:spPr bwMode="auto">
            <a:xfrm>
              <a:off x="288" y="1689"/>
              <a:ext cx="21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1</a:t>
              </a:r>
            </a:p>
          </p:txBody>
        </p:sp>
        <p:sp>
          <p:nvSpPr>
            <p:cNvPr id="28" name="Line 29"/>
            <p:cNvSpPr>
              <a:spLocks noChangeShapeType="1"/>
            </p:cNvSpPr>
            <p:nvPr/>
          </p:nvSpPr>
          <p:spPr bwMode="auto">
            <a:xfrm>
              <a:off x="3882" y="1200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" name="Line 30"/>
            <p:cNvSpPr>
              <a:spLocks noChangeShapeType="1"/>
            </p:cNvSpPr>
            <p:nvPr/>
          </p:nvSpPr>
          <p:spPr bwMode="auto">
            <a:xfrm>
              <a:off x="4215" y="1200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" name="Text Box 31"/>
            <p:cNvSpPr txBox="1">
              <a:spLocks noChangeArrowheads="1"/>
            </p:cNvSpPr>
            <p:nvPr/>
          </p:nvSpPr>
          <p:spPr bwMode="auto">
            <a:xfrm>
              <a:off x="3906" y="1296"/>
              <a:ext cx="33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XI</a:t>
              </a:r>
            </a:p>
          </p:txBody>
        </p:sp>
        <p:sp>
          <p:nvSpPr>
            <p:cNvPr id="31" name="Text Box 32"/>
            <p:cNvSpPr txBox="1">
              <a:spLocks noChangeArrowheads="1"/>
            </p:cNvSpPr>
            <p:nvPr/>
          </p:nvSpPr>
          <p:spPr bwMode="auto">
            <a:xfrm>
              <a:off x="4212" y="1296"/>
              <a:ext cx="40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XII</a:t>
              </a:r>
            </a:p>
          </p:txBody>
        </p:sp>
        <p:sp>
          <p:nvSpPr>
            <p:cNvPr id="32" name="Text Box 33"/>
            <p:cNvSpPr txBox="1">
              <a:spLocks noChangeArrowheads="1"/>
            </p:cNvSpPr>
            <p:nvPr/>
          </p:nvSpPr>
          <p:spPr bwMode="auto">
            <a:xfrm>
              <a:off x="594" y="1703"/>
              <a:ext cx="21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2</a:t>
              </a:r>
            </a:p>
          </p:txBody>
        </p:sp>
        <p:sp>
          <p:nvSpPr>
            <p:cNvPr id="33" name="Text Box 34"/>
            <p:cNvSpPr txBox="1">
              <a:spLocks noChangeArrowheads="1"/>
            </p:cNvSpPr>
            <p:nvPr/>
          </p:nvSpPr>
          <p:spPr bwMode="auto">
            <a:xfrm>
              <a:off x="964" y="1707"/>
              <a:ext cx="21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3</a:t>
              </a:r>
            </a:p>
          </p:txBody>
        </p:sp>
        <p:sp>
          <p:nvSpPr>
            <p:cNvPr id="34" name="Text Box 35"/>
            <p:cNvSpPr txBox="1">
              <a:spLocks noChangeArrowheads="1"/>
            </p:cNvSpPr>
            <p:nvPr/>
          </p:nvSpPr>
          <p:spPr bwMode="auto">
            <a:xfrm>
              <a:off x="1368" y="1706"/>
              <a:ext cx="21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4</a:t>
              </a:r>
            </a:p>
          </p:txBody>
        </p:sp>
        <p:sp>
          <p:nvSpPr>
            <p:cNvPr id="35" name="Text Box 36"/>
            <p:cNvSpPr txBox="1">
              <a:spLocks noChangeArrowheads="1"/>
            </p:cNvSpPr>
            <p:nvPr/>
          </p:nvSpPr>
          <p:spPr bwMode="auto">
            <a:xfrm>
              <a:off x="1717" y="1710"/>
              <a:ext cx="21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5</a:t>
              </a:r>
            </a:p>
          </p:txBody>
        </p:sp>
        <p:sp>
          <p:nvSpPr>
            <p:cNvPr id="36" name="Text Box 37"/>
            <p:cNvSpPr txBox="1">
              <a:spLocks noChangeArrowheads="1"/>
            </p:cNvSpPr>
            <p:nvPr/>
          </p:nvSpPr>
          <p:spPr bwMode="auto">
            <a:xfrm>
              <a:off x="2073" y="1701"/>
              <a:ext cx="21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6</a:t>
              </a:r>
            </a:p>
          </p:txBody>
        </p:sp>
        <p:sp>
          <p:nvSpPr>
            <p:cNvPr id="37" name="Text Box 38"/>
            <p:cNvSpPr txBox="1">
              <a:spLocks noChangeArrowheads="1"/>
            </p:cNvSpPr>
            <p:nvPr/>
          </p:nvSpPr>
          <p:spPr bwMode="auto">
            <a:xfrm>
              <a:off x="2476" y="1705"/>
              <a:ext cx="21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7</a:t>
              </a:r>
            </a:p>
          </p:txBody>
        </p:sp>
        <p:sp>
          <p:nvSpPr>
            <p:cNvPr id="38" name="Text Box 39"/>
            <p:cNvSpPr txBox="1">
              <a:spLocks noChangeArrowheads="1"/>
            </p:cNvSpPr>
            <p:nvPr/>
          </p:nvSpPr>
          <p:spPr bwMode="auto">
            <a:xfrm>
              <a:off x="2880" y="1704"/>
              <a:ext cx="21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8</a:t>
              </a:r>
            </a:p>
          </p:txBody>
        </p:sp>
        <p:sp>
          <p:nvSpPr>
            <p:cNvPr id="39" name="Text Box 40"/>
            <p:cNvSpPr txBox="1">
              <a:spLocks noChangeArrowheads="1"/>
            </p:cNvSpPr>
            <p:nvPr/>
          </p:nvSpPr>
          <p:spPr bwMode="auto">
            <a:xfrm>
              <a:off x="3283" y="1708"/>
              <a:ext cx="21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9</a:t>
              </a:r>
            </a:p>
          </p:txBody>
        </p:sp>
        <p:sp>
          <p:nvSpPr>
            <p:cNvPr id="40" name="Text Box 41"/>
            <p:cNvSpPr txBox="1">
              <a:spLocks noChangeArrowheads="1"/>
            </p:cNvSpPr>
            <p:nvPr/>
          </p:nvSpPr>
          <p:spPr bwMode="auto">
            <a:xfrm>
              <a:off x="3582" y="1719"/>
              <a:ext cx="31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10</a:t>
              </a:r>
            </a:p>
          </p:txBody>
        </p:sp>
        <p:sp>
          <p:nvSpPr>
            <p:cNvPr id="41" name="Text Box 42"/>
            <p:cNvSpPr txBox="1">
              <a:spLocks noChangeArrowheads="1"/>
            </p:cNvSpPr>
            <p:nvPr/>
          </p:nvSpPr>
          <p:spPr bwMode="auto">
            <a:xfrm>
              <a:off x="3938" y="1709"/>
              <a:ext cx="31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11</a:t>
              </a:r>
            </a:p>
          </p:txBody>
        </p:sp>
        <p:sp>
          <p:nvSpPr>
            <p:cNvPr id="42" name="Text Box 43"/>
            <p:cNvSpPr txBox="1">
              <a:spLocks noChangeArrowheads="1"/>
            </p:cNvSpPr>
            <p:nvPr/>
          </p:nvSpPr>
          <p:spPr bwMode="auto">
            <a:xfrm>
              <a:off x="4263" y="1713"/>
              <a:ext cx="31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12</a:t>
              </a:r>
            </a:p>
          </p:txBody>
        </p:sp>
        <p:sp>
          <p:nvSpPr>
            <p:cNvPr id="43" name="Line 44"/>
            <p:cNvSpPr>
              <a:spLocks noChangeShapeType="1"/>
            </p:cNvSpPr>
            <p:nvPr/>
          </p:nvSpPr>
          <p:spPr bwMode="auto">
            <a:xfrm>
              <a:off x="4596" y="1197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" name="Line 45"/>
            <p:cNvSpPr>
              <a:spLocks noChangeShapeType="1"/>
            </p:cNvSpPr>
            <p:nvPr/>
          </p:nvSpPr>
          <p:spPr bwMode="auto">
            <a:xfrm>
              <a:off x="4974" y="1197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45" name="Text Box 46"/>
          <p:cNvSpPr txBox="1">
            <a:spLocks noChangeArrowheads="1"/>
          </p:cNvSpPr>
          <p:nvPr/>
        </p:nvSpPr>
        <p:spPr bwMode="auto">
          <a:xfrm>
            <a:off x="8839201" y="2743424"/>
            <a:ext cx="625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18" rIns="91416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00"/>
                </a:solidFill>
                <a:latin typeface=".VnTime" pitchFamily="34" charset="0"/>
              </a:rPr>
              <a:t>XX</a:t>
            </a:r>
          </a:p>
        </p:txBody>
      </p:sp>
      <p:sp>
        <p:nvSpPr>
          <p:cNvPr id="46" name="Text Box 47"/>
          <p:cNvSpPr txBox="1">
            <a:spLocks noChangeArrowheads="1"/>
          </p:cNvSpPr>
          <p:nvPr/>
        </p:nvSpPr>
        <p:spPr bwMode="auto">
          <a:xfrm>
            <a:off x="9372601" y="2743424"/>
            <a:ext cx="7445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18" rIns="91416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00"/>
                </a:solidFill>
                <a:latin typeface=".VnTime" pitchFamily="34" charset="0"/>
              </a:rPr>
              <a:t>XXI</a:t>
            </a:r>
          </a:p>
        </p:txBody>
      </p:sp>
      <p:sp>
        <p:nvSpPr>
          <p:cNvPr id="47" name="Text Box 48"/>
          <p:cNvSpPr txBox="1">
            <a:spLocks noChangeArrowheads="1"/>
          </p:cNvSpPr>
          <p:nvPr/>
        </p:nvSpPr>
        <p:spPr bwMode="auto">
          <a:xfrm>
            <a:off x="8839200" y="3352805"/>
            <a:ext cx="66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18" rIns="91416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.VnTime" pitchFamily="34" charset="0"/>
              </a:rPr>
              <a:t>20</a:t>
            </a:r>
          </a:p>
        </p:txBody>
      </p:sp>
      <p:sp>
        <p:nvSpPr>
          <p:cNvPr id="48" name="Text Box 49"/>
          <p:cNvSpPr txBox="1">
            <a:spLocks noChangeArrowheads="1"/>
          </p:cNvSpPr>
          <p:nvPr/>
        </p:nvSpPr>
        <p:spPr bwMode="auto">
          <a:xfrm>
            <a:off x="9493403" y="3352805"/>
            <a:ext cx="768351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18" rIns="91416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.VnTime" pitchFamily="34" charset="0"/>
              </a:rPr>
              <a:t>21</a:t>
            </a:r>
          </a:p>
        </p:txBody>
      </p:sp>
      <p:pic>
        <p:nvPicPr>
          <p:cNvPr id="49" name="Picture 51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3352815"/>
            <a:ext cx="457200" cy="452439"/>
          </a:xfrm>
          <a:prstGeom prst="rect">
            <a:avLst/>
          </a:prstGeom>
          <a:noFill/>
        </p:spPr>
      </p:pic>
      <p:pic>
        <p:nvPicPr>
          <p:cNvPr id="50" name="Picture 52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3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4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5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6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155" y="3352824"/>
            <a:ext cx="4238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7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554" y="3352824"/>
            <a:ext cx="4238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58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44" y="3352824"/>
            <a:ext cx="4238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9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155" y="3352824"/>
            <a:ext cx="4238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60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755" y="3352824"/>
            <a:ext cx="4238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61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155" y="3352824"/>
            <a:ext cx="4238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62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155" y="3352824"/>
            <a:ext cx="4238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6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213" y="3357585"/>
            <a:ext cx="425451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64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563" y="3371872"/>
            <a:ext cx="3413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65" descr="hoa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163" y="3352815"/>
            <a:ext cx="3810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66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67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68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69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70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71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72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73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74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75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76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77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0" y="3357568"/>
            <a:ext cx="457200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78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051" y="3362340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Rectangle 76"/>
          <p:cNvSpPr/>
          <p:nvPr/>
        </p:nvSpPr>
        <p:spPr>
          <a:xfrm>
            <a:off x="4567265" y="1698600"/>
            <a:ext cx="2832787" cy="769437"/>
          </a:xfrm>
          <a:prstGeom prst="rect">
            <a:avLst/>
          </a:prstGeom>
          <a:noFill/>
        </p:spPr>
        <p:txBody>
          <a:bodyPr wrap="none" lIns="91396" tIns="45718" rIns="91396" bIns="45718">
            <a:spAutoFit/>
          </a:bodyPr>
          <a:lstStyle/>
          <a:p>
            <a:pPr algn="ctr" defTabSz="914128">
              <a:defRPr/>
            </a:pPr>
            <a:r>
              <a:rPr lang="en-US" sz="4400" b="1" kern="0" dirty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54361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45" grpId="0"/>
      <p:bldP spid="46" grpId="0"/>
      <p:bldP spid="47" grpId="0"/>
      <p:bldP spid="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82551"/>
            <a:ext cx="2743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3"/>
          <p:cNvSpPr>
            <a:spLocks noChangeArrowheads="1"/>
          </p:cNvSpPr>
          <p:nvPr/>
        </p:nvSpPr>
        <p:spPr bwMode="auto">
          <a:xfrm>
            <a:off x="609600" y="533400"/>
            <a:ext cx="1524000" cy="1143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4800" b="1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4" name="Picture 4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92800" y="-82551"/>
            <a:ext cx="2743200" cy="2286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40800" y="0"/>
            <a:ext cx="2743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-82551"/>
            <a:ext cx="2743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3759200" y="533400"/>
            <a:ext cx="1524000" cy="1143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endParaRPr lang="en-US" sz="4800" b="1">
              <a:solidFill>
                <a:prstClr val="black"/>
              </a:solidFill>
            </a:endParaRPr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6604000" y="527051"/>
            <a:ext cx="1524000" cy="1143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endParaRPr lang="en-US" sz="4800" b="1">
              <a:solidFill>
                <a:prstClr val="black"/>
              </a:solidFill>
            </a:endParaRP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9550400" y="609600"/>
            <a:ext cx="1524000" cy="1143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endParaRPr lang="en-US" sz="4800" b="1">
              <a:solidFill>
                <a:prstClr val="black"/>
              </a:solidFill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117600" y="2203451"/>
            <a:ext cx="914400" cy="615951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240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4165600" y="2203451"/>
            <a:ext cx="1016000" cy="615951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240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6908800" y="2209800"/>
            <a:ext cx="1016000" cy="6096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240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10058400" y="2286000"/>
            <a:ext cx="914400" cy="6096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240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6908800" y="2209800"/>
            <a:ext cx="1016000" cy="609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3700" b="1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3860800" y="4038600"/>
            <a:ext cx="4876800" cy="1295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4800" b="1">
                <a:solidFill>
                  <a:srgbClr val="000066"/>
                </a:solidFill>
                <a:latin typeface=".VnTime" pitchFamily="34" charset="0"/>
              </a:rPr>
              <a:t>§äc sè : XXI</a:t>
            </a:r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 flipH="1">
            <a:off x="6502400" y="2819400"/>
            <a:ext cx="711200" cy="1219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121914" tIns="60957" rIns="121914" bIns="60957"/>
          <a:lstStyle/>
          <a:p>
            <a:pPr defTabSz="1219140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1117600" y="2209800"/>
            <a:ext cx="914400" cy="609600"/>
          </a:xfrm>
          <a:prstGeom prst="rect">
            <a:avLst/>
          </a:prstGeom>
          <a:solidFill>
            <a:srgbClr val="33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3700" b="1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3860800" y="4038600"/>
            <a:ext cx="4876800" cy="12954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4800" b="1">
                <a:solidFill>
                  <a:prstClr val="black"/>
                </a:solidFill>
                <a:latin typeface=".VnTime" pitchFamily="34" charset="0"/>
              </a:rPr>
              <a:t>§äc sè  :  I X</a:t>
            </a:r>
          </a:p>
          <a:p>
            <a:pPr algn="ctr" defTabSz="1219140"/>
            <a:r>
              <a:rPr lang="en-US" sz="3700">
                <a:solidFill>
                  <a:prstClr val="black"/>
                </a:solidFill>
                <a:latin typeface=".VnTime" pitchFamily="34" charset="0"/>
              </a:rPr>
              <a:t> </a:t>
            </a:r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1930400" y="2819400"/>
            <a:ext cx="2235200" cy="1219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121914" tIns="60957" rIns="121914" bIns="60957"/>
          <a:lstStyle/>
          <a:p>
            <a:pPr defTabSz="1219140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10058400" y="2286000"/>
            <a:ext cx="9144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3700" b="1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3860800" y="4114800"/>
            <a:ext cx="5080000" cy="12954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4800" b="1">
                <a:solidFill>
                  <a:prstClr val="black"/>
                </a:solidFill>
                <a:latin typeface="Times New Roman" pitchFamily="18" charset="0"/>
              </a:rPr>
              <a:t>Đọc số</a:t>
            </a:r>
            <a:r>
              <a:rPr lang="en-US" sz="4800" b="1">
                <a:solidFill>
                  <a:prstClr val="black"/>
                </a:solidFill>
                <a:latin typeface=".VnTime" pitchFamily="34" charset="0"/>
              </a:rPr>
              <a:t>: XX</a:t>
            </a:r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 flipH="1">
            <a:off x="7823200" y="2895600"/>
            <a:ext cx="2336800" cy="1143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121914" tIns="60957" rIns="121914" bIns="60957"/>
          <a:lstStyle/>
          <a:p>
            <a:pPr defTabSz="1219140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23" name="Rectangle 23"/>
          <p:cNvSpPr>
            <a:spLocks noChangeArrowheads="1"/>
          </p:cNvSpPr>
          <p:nvPr/>
        </p:nvSpPr>
        <p:spPr bwMode="auto">
          <a:xfrm>
            <a:off x="4165600" y="2209800"/>
            <a:ext cx="1016000" cy="609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3700" b="1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24" name="Rectangle 24"/>
          <p:cNvSpPr>
            <a:spLocks noChangeArrowheads="1"/>
          </p:cNvSpPr>
          <p:nvPr/>
        </p:nvSpPr>
        <p:spPr bwMode="auto">
          <a:xfrm>
            <a:off x="3759200" y="4114800"/>
            <a:ext cx="5791200" cy="1295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4800" b="1">
                <a:solidFill>
                  <a:srgbClr val="0000CC"/>
                </a:solidFill>
                <a:latin typeface="Times New Roman" pitchFamily="18" charset="0"/>
              </a:rPr>
              <a:t>Đọc số</a:t>
            </a:r>
            <a:r>
              <a:rPr lang="en-US" sz="4800" b="1">
                <a:solidFill>
                  <a:srgbClr val="0000CC"/>
                </a:solidFill>
                <a:latin typeface=".VnTime" pitchFamily="34" charset="0"/>
              </a:rPr>
              <a:t> : XII</a:t>
            </a:r>
          </a:p>
        </p:txBody>
      </p:sp>
      <p:sp>
        <p:nvSpPr>
          <p:cNvPr id="25" name="Line 25"/>
          <p:cNvSpPr>
            <a:spLocks noChangeShapeType="1"/>
          </p:cNvSpPr>
          <p:nvPr/>
        </p:nvSpPr>
        <p:spPr bwMode="auto">
          <a:xfrm>
            <a:off x="4673600" y="2819400"/>
            <a:ext cx="1016000" cy="1219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121914" tIns="60957" rIns="121914" bIns="60957"/>
          <a:lstStyle/>
          <a:p>
            <a:pPr defTabSz="1219140"/>
            <a:endParaRPr lang="en-US" sz="2400">
              <a:solidFill>
                <a:prstClr val="black"/>
              </a:solidFill>
            </a:endParaRPr>
          </a:p>
        </p:txBody>
      </p:sp>
      <p:grpSp>
        <p:nvGrpSpPr>
          <p:cNvPr id="26" name="Group 26"/>
          <p:cNvGrpSpPr>
            <a:grpSpLocks/>
          </p:cNvGrpSpPr>
          <p:nvPr/>
        </p:nvGrpSpPr>
        <p:grpSpPr bwMode="auto">
          <a:xfrm>
            <a:off x="0" y="5943600"/>
            <a:ext cx="12192000" cy="914400"/>
            <a:chOff x="0" y="3648"/>
            <a:chExt cx="5760" cy="850"/>
          </a:xfrm>
        </p:grpSpPr>
        <p:pic>
          <p:nvPicPr>
            <p:cNvPr id="27" name="Picture 27" descr="fmlovegarden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840" y="3648"/>
              <a:ext cx="960" cy="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28" descr="fmlovegarden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800" y="3648"/>
              <a:ext cx="960" cy="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29" descr="fmlovegarden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80" y="3648"/>
              <a:ext cx="960" cy="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30" descr="fmlovegarden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20" y="3648"/>
              <a:ext cx="960" cy="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31" descr="fmlovegarden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60" y="3648"/>
              <a:ext cx="960" cy="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32" descr="fmlovegarden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3648"/>
              <a:ext cx="960" cy="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3" name="Picture 33" descr="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" y="2743200"/>
            <a:ext cx="2417233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349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4" grpId="0" animBg="1"/>
      <p:bldP spid="24" grpId="1" animBg="1"/>
      <p:bldP spid="25" grpId="0" animBg="1"/>
      <p:bldP spid="2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8000" kern="800" dirty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lang="zh-CN" altLang="en-US" sz="8000" kern="800" dirty="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785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7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kern="800" noProof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vi-VN" sz="4000" b="1">
                <a:solidFill>
                  <a:srgbClr val="002060"/>
                </a:solidFill>
                <a:sym typeface="+mn-ea"/>
              </a:rPr>
              <a:t>1. </a:t>
            </a:r>
          </a:p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en-US" sz="4000" b="1">
                <a:solidFill>
                  <a:srgbClr val="002060"/>
                </a:solidFill>
                <a:sym typeface="+mn-ea"/>
              </a:rPr>
              <a:t>2. </a:t>
            </a:r>
            <a:endParaRPr lang="vi-VN" alt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97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7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 txBox="1">
            <a:spLocks/>
          </p:cNvSpPr>
          <p:nvPr/>
        </p:nvSpPr>
        <p:spPr>
          <a:xfrm>
            <a:off x="1524000" y="2394590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5000"/>
              </a:lnSpc>
              <a:spcBef>
                <a:spcPts val="0"/>
              </a:spcBef>
            </a:pPr>
            <a:r>
              <a:rPr lang="en-US" sz="9000" smtClean="0">
                <a:solidFill>
                  <a:srgbClr val="C00000"/>
                </a:solidFill>
                <a:latin typeface="UTM Davida" panose="02040603050506020204" pitchFamily="18" charset="0"/>
              </a:rPr>
              <a:t>Chúc các em</a:t>
            </a:r>
            <a:br>
              <a:rPr lang="en-US" sz="9000" smtClean="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9000" smtClean="0">
                <a:solidFill>
                  <a:srgbClr val="C00000"/>
                </a:solidFill>
                <a:latin typeface="UTM Davida" panose="02040603050506020204" pitchFamily="18" charset="0"/>
              </a:rPr>
              <a:t>học tốt</a:t>
            </a:r>
            <a:endParaRPr lang="en-US" sz="9000">
              <a:solidFill>
                <a:srgbClr val="C00000"/>
              </a:solidFill>
              <a:latin typeface="UTM David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727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455" y="80603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101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Làm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quen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với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chữ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số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La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Mã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88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50;p20"/>
          <p:cNvPicPr preferRelativeResize="0"/>
          <p:nvPr/>
        </p:nvPicPr>
        <p:blipFill rotWithShape="1">
          <a:blip r:embed="rId2">
            <a:alphaModFix/>
          </a:blip>
          <a:srcRect l="6027" t="45612" r="46939" b="16614"/>
          <a:stretch/>
        </p:blipFill>
        <p:spPr>
          <a:xfrm>
            <a:off x="195868" y="278992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5" name="Google Shape;251;p20"/>
          <p:cNvPicPr preferRelativeResize="0"/>
          <p:nvPr/>
        </p:nvPicPr>
        <p:blipFill rotWithShape="1">
          <a:blip r:embed="rId3">
            <a:alphaModFix/>
          </a:blip>
          <a:srcRect r="7135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52;p20"/>
          <p:cNvPicPr preferRelativeResize="0"/>
          <p:nvPr/>
        </p:nvPicPr>
        <p:blipFill rotWithShape="1">
          <a:blip r:embed="rId4">
            <a:alphaModFix/>
          </a:blip>
          <a:srcRect l="27294" t="7312" r="32213" b="28913"/>
          <a:stretch/>
        </p:blipFill>
        <p:spPr>
          <a:xfrm>
            <a:off x="359549" y="2178159"/>
            <a:ext cx="3080825" cy="45752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602280" y="1317555"/>
            <a:ext cx="5204608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 err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Tạm</a:t>
            </a:r>
            <a:r>
              <a:rPr lang="en-US" sz="8800" b="1" dirty="0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 </a:t>
            </a:r>
            <a:r>
              <a:rPr lang="en-US" sz="8800" b="1" dirty="0" err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biệt</a:t>
            </a:r>
            <a:r>
              <a:rPr lang="en-US" sz="8800" b="1" dirty="0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 </a:t>
            </a:r>
            <a:r>
              <a:rPr lang="en-US" sz="8800" b="1" dirty="0" err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các</a:t>
            </a:r>
            <a:r>
              <a:rPr lang="en-US" sz="8800" b="1" dirty="0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 </a:t>
            </a:r>
            <a:r>
              <a:rPr lang="en-US" sz="8800" b="1" dirty="0" err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em</a:t>
            </a:r>
            <a:r>
              <a:rPr lang="en-US" sz="8800" b="1" dirty="0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2764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21191"/>
          </a:xfrm>
          <a:prstGeom prst="rect">
            <a:avLst/>
          </a:prstGeom>
        </p:spPr>
      </p:pic>
      <p:pic>
        <p:nvPicPr>
          <p:cNvPr id="13" name="图片 72710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72709" descr="PPT素材-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7128" y="-524286"/>
            <a:ext cx="12846256" cy="775417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72708" descr="PPT素材-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8703" y="649723"/>
            <a:ext cx="3603064" cy="672702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28E1006-1DBB-4434-8C28-409BF821498E}"/>
              </a:ext>
            </a:extLst>
          </p:cNvPr>
          <p:cNvSpPr/>
          <p:nvPr/>
        </p:nvSpPr>
        <p:spPr>
          <a:xfrm rot="21229424">
            <a:off x="1275419" y="3841418"/>
            <a:ext cx="3287790" cy="1446513"/>
          </a:xfrm>
          <a:prstGeom prst="rect">
            <a:avLst/>
          </a:prstGeom>
          <a:noFill/>
        </p:spPr>
        <p:txBody>
          <a:bodyPr wrap="none" lIns="91296" tIns="45702" rIns="91296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832"/>
            <a:r>
              <a:rPr lang="en-US" sz="8800" b="1" dirty="0" err="1" smtClean="0">
                <a:ln/>
                <a:solidFill>
                  <a:srgbClr val="FF0000"/>
                </a:solidFill>
                <a:latin typeface="Averta Std CY Bold" panose="00000800000000000000" pitchFamily="50" charset="0"/>
                <a:ea typeface="黑体"/>
              </a:rPr>
              <a:t>Khám</a:t>
            </a:r>
            <a:endParaRPr lang="en-US" sz="8800" b="1" dirty="0">
              <a:ln/>
              <a:solidFill>
                <a:srgbClr val="FF0000"/>
              </a:solidFill>
              <a:latin typeface="Averta Std CY Bold" panose="00000800000000000000" pitchFamily="50" charset="0"/>
              <a:ea typeface="黑体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F23B024-DB30-40BE-9DEC-86A1FAD34B67}"/>
              </a:ext>
            </a:extLst>
          </p:cNvPr>
          <p:cNvSpPr/>
          <p:nvPr/>
        </p:nvSpPr>
        <p:spPr>
          <a:xfrm rot="596340">
            <a:off x="6963357" y="1608222"/>
            <a:ext cx="2913098" cy="1446513"/>
          </a:xfrm>
          <a:prstGeom prst="rect">
            <a:avLst/>
          </a:prstGeom>
          <a:noFill/>
        </p:spPr>
        <p:txBody>
          <a:bodyPr wrap="square" lIns="91296" tIns="45702" rIns="91296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832"/>
            <a:r>
              <a:rPr lang="en-US" sz="8800" b="1" dirty="0" err="1" smtClean="0">
                <a:ln/>
                <a:solidFill>
                  <a:srgbClr val="FF0000"/>
                </a:solidFill>
                <a:latin typeface="Averta Std CY Bold" panose="00000800000000000000" pitchFamily="50" charset="0"/>
                <a:ea typeface="黑体"/>
              </a:rPr>
              <a:t>phá</a:t>
            </a:r>
            <a:endParaRPr lang="en-US" sz="8800" b="1" dirty="0">
              <a:ln/>
              <a:solidFill>
                <a:srgbClr val="FF0000"/>
              </a:solidFill>
              <a:latin typeface="Averta Std CY Bold" panose="00000800000000000000" pitchFamily="50" charset="0"/>
              <a:ea typeface="黑体"/>
            </a:endParaRPr>
          </a:p>
        </p:txBody>
      </p:sp>
    </p:spTree>
    <p:extLst>
      <p:ext uri="{BB962C8B-B14F-4D97-AF65-F5344CB8AC3E}">
        <p14:creationId xmlns:p14="http://schemas.microsoft.com/office/powerpoint/2010/main" val="339611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" y="1"/>
            <a:ext cx="12192000" cy="469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4693024"/>
            <a:ext cx="12192000" cy="2308320"/>
          </a:xfrm>
          <a:prstGeom prst="rect">
            <a:avLst/>
          </a:prstGeom>
          <a:noFill/>
        </p:spPr>
        <p:txBody>
          <a:bodyPr wrap="square" lIns="91416" tIns="45718" rIns="91416" bIns="45718" rtlCol="0">
            <a:spAutoFit/>
          </a:bodyPr>
          <a:lstStyle/>
          <a:p>
            <a:r>
              <a:rPr lang="vi-VN" sz="3600" b="1" dirty="0">
                <a:solidFill>
                  <a:srgbClr val="202124"/>
                </a:solidFill>
                <a:latin typeface="+mj-lt"/>
                <a:ea typeface="+mj-ea"/>
                <a:cs typeface="+mj-cs"/>
              </a:rPr>
              <a:t>Số La Mã</a:t>
            </a:r>
            <a:r>
              <a:rPr lang="vi-VN" sz="3600" dirty="0">
                <a:solidFill>
                  <a:srgbClr val="202124"/>
                </a:solidFill>
                <a:latin typeface="+mj-lt"/>
                <a:ea typeface="+mj-ea"/>
                <a:cs typeface="+mj-cs"/>
              </a:rPr>
              <a:t> hay chữ </a:t>
            </a:r>
            <a:r>
              <a:rPr lang="vi-VN" sz="3600" b="1" dirty="0">
                <a:solidFill>
                  <a:srgbClr val="202124"/>
                </a:solidFill>
                <a:latin typeface="+mj-lt"/>
                <a:ea typeface="+mj-ea"/>
                <a:cs typeface="+mj-cs"/>
              </a:rPr>
              <a:t>số La Mã là</a:t>
            </a:r>
            <a:r>
              <a:rPr lang="vi-VN" sz="3600" dirty="0">
                <a:solidFill>
                  <a:srgbClr val="202124"/>
                </a:solidFill>
                <a:latin typeface="+mj-lt"/>
                <a:ea typeface="+mj-ea"/>
                <a:cs typeface="+mj-cs"/>
              </a:rPr>
              <a:t> hệ thống chữ </a:t>
            </a:r>
            <a:r>
              <a:rPr lang="vi-VN" sz="3600" b="1" dirty="0">
                <a:solidFill>
                  <a:srgbClr val="202124"/>
                </a:solidFill>
                <a:latin typeface="+mj-lt"/>
                <a:ea typeface="+mj-ea"/>
                <a:cs typeface="+mj-cs"/>
              </a:rPr>
              <a:t>số</a:t>
            </a:r>
            <a:r>
              <a:rPr lang="vi-VN" sz="3600" dirty="0">
                <a:solidFill>
                  <a:srgbClr val="202124"/>
                </a:solidFill>
                <a:latin typeface="+mj-lt"/>
                <a:ea typeface="+mj-ea"/>
                <a:cs typeface="+mj-cs"/>
              </a:rPr>
              <a:t> cổ đại. </a:t>
            </a:r>
            <a:r>
              <a:rPr lang="en-US" sz="3600" dirty="0">
                <a:solidFill>
                  <a:srgbClr val="202124"/>
                </a:solidFill>
                <a:latin typeface="+mj-lt"/>
                <a:ea typeface="+mj-ea"/>
                <a:cs typeface="+mj-cs"/>
              </a:rPr>
              <a:t>D</a:t>
            </a:r>
            <a:r>
              <a:rPr lang="vi-VN" sz="3600" dirty="0">
                <a:solidFill>
                  <a:srgbClr val="202124"/>
                </a:solidFill>
                <a:latin typeface="+mj-lt"/>
                <a:ea typeface="+mj-ea"/>
                <a:cs typeface="+mj-cs"/>
              </a:rPr>
              <a:t>ựa trên một </a:t>
            </a:r>
            <a:r>
              <a:rPr lang="vi-VN" sz="3600" b="1" dirty="0">
                <a:solidFill>
                  <a:srgbClr val="202124"/>
                </a:solidFill>
                <a:latin typeface="+mj-lt"/>
                <a:ea typeface="+mj-ea"/>
                <a:cs typeface="+mj-cs"/>
              </a:rPr>
              <a:t>số</a:t>
            </a:r>
            <a:r>
              <a:rPr lang="vi-VN" sz="3600" dirty="0">
                <a:solidFill>
                  <a:srgbClr val="202124"/>
                </a:solidFill>
                <a:latin typeface="+mj-lt"/>
                <a:ea typeface="+mj-ea"/>
                <a:cs typeface="+mj-cs"/>
              </a:rPr>
              <a:t> ký tự Latinh nhất định</a:t>
            </a:r>
            <a:r>
              <a:rPr lang="en-US" sz="3600" dirty="0">
                <a:solidFill>
                  <a:srgbClr val="202124"/>
                </a:solidFill>
                <a:latin typeface="+mj-lt"/>
                <a:ea typeface="+mj-ea"/>
                <a:cs typeface="+mj-cs"/>
              </a:rPr>
              <a:t> </a:t>
            </a:r>
            <a:r>
              <a:rPr lang="vi-VN" sz="3600" dirty="0">
                <a:solidFill>
                  <a:srgbClr val="202124"/>
                </a:solidFill>
                <a:latin typeface="+mj-lt"/>
                <a:ea typeface="+mj-ea"/>
                <a:cs typeface="+mj-cs"/>
              </a:rPr>
              <a:t>được dùng trong thời cổ đại và đã được người ta chỉnh sửa vào thời Trung Cổ để biến nó thành dạng mà chúng ta sử dụng ngày nay</a:t>
            </a:r>
            <a:r>
              <a:rPr lang="en-US" sz="3600" dirty="0">
                <a:solidFill>
                  <a:srgbClr val="202124"/>
                </a:solidFill>
                <a:latin typeface="+mj-lt"/>
                <a:ea typeface="+mj-ea"/>
                <a:cs typeface="+mj-cs"/>
              </a:rPr>
              <a:t>.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9731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6020" y="0"/>
            <a:ext cx="7805980" cy="6858000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160152" y="466299"/>
            <a:ext cx="4225871" cy="2789256"/>
          </a:xfrm>
          <a:prstGeom prst="rect">
            <a:avLst/>
          </a:prstGeom>
        </p:spPr>
        <p:txBody>
          <a:bodyPr vert="horz" lIns="121858" tIns="60929" rIns="121858" bIns="60929" rtlCol="0">
            <a:noAutofit/>
          </a:bodyPr>
          <a:lstStyle>
            <a:lvl1pPr marL="457071" indent="-457071" algn="l" defTabSz="12188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334" indent="-380897" algn="l" defTabSz="12188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583" indent="-304712" algn="l" defTabSz="12188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013" indent="-304712" algn="l" defTabSz="12188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450" indent="-304712" algn="l" defTabSz="12188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1876" indent="-304712" algn="l" defTabSz="12188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314" indent="-304712" algn="l" defTabSz="12188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746" indent="-304712" algn="l" defTabSz="12188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177" indent="-304712" algn="l" defTabSz="12188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8510">
              <a:buNone/>
              <a:defRPr/>
            </a:pP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La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Mã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hay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Rôma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cổ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đại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là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một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trong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những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nền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văn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minh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lớn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nhất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thế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giới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do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nhu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cầu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kinh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tế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và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nghiên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cứu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khoa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học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họ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đã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sang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tạo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số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đếm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La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Mã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.</a:t>
            </a:r>
          </a:p>
          <a:p>
            <a:pPr marL="0" indent="0" defTabSz="1218510">
              <a:buNone/>
              <a:defRPr/>
            </a:pP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Ngày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nay,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số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La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Mã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đươc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sử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dụng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để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viết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trên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mặt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đồng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hồ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,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để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ghi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mục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lục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sách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hay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đánh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số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thứ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tự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cho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một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số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hoạt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động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nào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đó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như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là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thế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vận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hội</a:t>
            </a:r>
            <a:r>
              <a:rPr lang="en-US" sz="28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Olympic.</a:t>
            </a:r>
          </a:p>
          <a:p>
            <a:pPr marL="0" indent="0" defTabSz="1218510">
              <a:buNone/>
              <a:defRPr/>
            </a:pPr>
            <a:endParaRPr lang="en-US" sz="2800" dirty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691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14"/>
          <a:stretch/>
        </p:blipFill>
        <p:spPr bwMode="auto">
          <a:xfrm>
            <a:off x="415816" y="38433"/>
            <a:ext cx="4394111" cy="3708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9"/>
          <a:stretch/>
        </p:blipFill>
        <p:spPr bwMode="auto">
          <a:xfrm>
            <a:off x="7137013" y="197167"/>
            <a:ext cx="4185411" cy="3649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8609" y="38434"/>
            <a:ext cx="654414" cy="707887"/>
          </a:xfrm>
          <a:prstGeom prst="rect">
            <a:avLst/>
          </a:prstGeom>
          <a:noFill/>
        </p:spPr>
        <p:txBody>
          <a:bodyPr wrap="square" lIns="91416" tIns="45718" rIns="91416" bIns="45718" rtlCol="0">
            <a:spAutoFit/>
          </a:bodyPr>
          <a:lstStyle/>
          <a:p>
            <a:pPr defTabSz="914128"/>
            <a:r>
              <a:rPr lang="vi-VN" sz="4000" b="1" dirty="0">
                <a:solidFill>
                  <a:prstClr val="black"/>
                </a:solidFill>
                <a:latin typeface="Times New Roman"/>
              </a:rPr>
              <a:t>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02660" y="0"/>
            <a:ext cx="620390" cy="707887"/>
          </a:xfrm>
          <a:prstGeom prst="rect">
            <a:avLst/>
          </a:prstGeom>
          <a:noFill/>
        </p:spPr>
        <p:txBody>
          <a:bodyPr wrap="square" lIns="91416" tIns="45718" rIns="91416" bIns="45718" rtlCol="0">
            <a:spAutoFit/>
          </a:bodyPr>
          <a:lstStyle/>
          <a:p>
            <a:pPr defTabSz="914128"/>
            <a:r>
              <a:rPr lang="vi-VN" sz="4000" b="1" dirty="0">
                <a:solidFill>
                  <a:prstClr val="black"/>
                </a:solidFill>
                <a:latin typeface="Times New Roman"/>
              </a:rPr>
              <a:t>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3425" y="5139243"/>
            <a:ext cx="11856639" cy="1200325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16" tIns="45718" rIns="91416" bIns="45718" rtlCol="0">
            <a:spAutoFit/>
          </a:bodyPr>
          <a:lstStyle/>
          <a:p>
            <a:pPr algn="ctr" defTabSz="914128"/>
            <a:r>
              <a:rPr lang="vi-VN" sz="3600" b="1" dirty="0">
                <a:solidFill>
                  <a:prstClr val="black"/>
                </a:solidFill>
                <a:latin typeface="Times New Roman"/>
              </a:rPr>
              <a:t>Hãy quan sát và cho biết hai mặt đồng hồ này có điểm gì khác nhau?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9036671" y="3429000"/>
            <a:ext cx="386093" cy="7744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067389" y="4136025"/>
            <a:ext cx="3427710" cy="646327"/>
          </a:xfrm>
          <a:prstGeom prst="rect">
            <a:avLst/>
          </a:prstGeom>
          <a:noFill/>
        </p:spPr>
        <p:txBody>
          <a:bodyPr wrap="square" lIns="91416" tIns="45718" rIns="91416" bIns="45718" rtlCol="0">
            <a:spAutoFit/>
          </a:bodyPr>
          <a:lstStyle/>
          <a:p>
            <a:pPr defTabSz="914128"/>
            <a:r>
              <a:rPr lang="vi-VN" sz="3600" b="1" dirty="0">
                <a:solidFill>
                  <a:srgbClr val="0070C0"/>
                </a:solidFill>
                <a:latin typeface="Times New Roman"/>
              </a:rPr>
              <a:t>Chữ số La Mã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848243" y="3383093"/>
            <a:ext cx="585975" cy="7286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25828" y="4090981"/>
            <a:ext cx="3798785" cy="646327"/>
          </a:xfrm>
          <a:prstGeom prst="rect">
            <a:avLst/>
          </a:prstGeom>
          <a:noFill/>
        </p:spPr>
        <p:txBody>
          <a:bodyPr wrap="square" lIns="91416" tIns="45718" rIns="91416" bIns="45718" rtlCol="0">
            <a:spAutoFit/>
          </a:bodyPr>
          <a:lstStyle/>
          <a:p>
            <a:pPr defTabSz="914128"/>
            <a:r>
              <a:rPr lang="vi-VN" sz="3600" b="1" dirty="0">
                <a:solidFill>
                  <a:srgbClr val="0070C0"/>
                </a:solidFill>
                <a:latin typeface="Times New Roman"/>
              </a:rPr>
              <a:t>Chữ số tự nhiên</a:t>
            </a:r>
          </a:p>
        </p:txBody>
      </p:sp>
    </p:spTree>
    <p:extLst>
      <p:ext uri="{BB962C8B-B14F-4D97-AF65-F5344CB8AC3E}">
        <p14:creationId xmlns:p14="http://schemas.microsoft.com/office/powerpoint/2010/main" val="311591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9"/>
          <a:stretch/>
        </p:blipFill>
        <p:spPr bwMode="auto">
          <a:xfrm>
            <a:off x="3657623" y="2247253"/>
            <a:ext cx="3872527" cy="324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6009076" y="2717988"/>
            <a:ext cx="644837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 defTabSz="914128"/>
            <a:endParaRPr lang="vi-VN">
              <a:solidFill>
                <a:prstClr val="white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6025284" y="4694148"/>
            <a:ext cx="644837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 defTabSz="914128"/>
            <a:endParaRPr lang="vi-VN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274068" y="3093527"/>
            <a:ext cx="644837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 defTabSz="914128"/>
            <a:endParaRPr lang="vi-VN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4471" y="257564"/>
            <a:ext cx="12191999" cy="1200325"/>
          </a:xfrm>
          <a:prstGeom prst="rect">
            <a:avLst/>
          </a:prstGeom>
          <a:noFill/>
        </p:spPr>
        <p:txBody>
          <a:bodyPr wrap="square" lIns="91416" tIns="45718" rIns="91416" bIns="45718" rtlCol="0">
            <a:spAutoFit/>
          </a:bodyPr>
          <a:lstStyle/>
          <a:p>
            <a:pPr defTabSz="914128"/>
            <a:r>
              <a:rPr lang="vi-VN" sz="3600" b="1" dirty="0">
                <a:solidFill>
                  <a:prstClr val="black"/>
                </a:solidFill>
                <a:latin typeface="Times New Roman"/>
              </a:rPr>
              <a:t>Các chữ số ở mặt đồng hồ được ghi bằng một số chữ số La Mã thường dùng sau:</a:t>
            </a:r>
          </a:p>
        </p:txBody>
      </p:sp>
      <p:sp>
        <p:nvSpPr>
          <p:cNvPr id="7" name="Right Brace 6"/>
          <p:cNvSpPr/>
          <p:nvPr/>
        </p:nvSpPr>
        <p:spPr>
          <a:xfrm>
            <a:off x="7591723" y="2597597"/>
            <a:ext cx="414288" cy="2381859"/>
          </a:xfrm>
          <a:prstGeom prst="rightBrace">
            <a:avLst>
              <a:gd name="adj1" fmla="val 20681"/>
              <a:gd name="adj2" fmla="val 50506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16" tIns="45718" rIns="91416" bIns="45718" rtlCol="0" anchor="ctr"/>
          <a:lstStyle/>
          <a:p>
            <a:pPr algn="ctr" defTabSz="914128"/>
            <a:endParaRPr lang="vi-VN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05849" y="3489171"/>
            <a:ext cx="2858475" cy="523220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defTabSz="914128"/>
            <a:r>
              <a:rPr lang="vi-VN" sz="2800" b="1" dirty="0">
                <a:solidFill>
                  <a:prstClr val="black"/>
                </a:solidFill>
                <a:latin typeface="Times New Roman"/>
              </a:rPr>
              <a:t>Đồng hồ chỉ 1 giờ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02931" y="2400924"/>
            <a:ext cx="2264296" cy="9335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55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I: </a:t>
            </a:r>
            <a:r>
              <a:rPr lang="en-US" sz="5500" b="1" spc="300" dirty="0" err="1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một</a:t>
            </a:r>
            <a:endParaRPr lang="en-US" sz="48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12237" y="5495964"/>
            <a:ext cx="2588915" cy="9335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55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V: </a:t>
            </a:r>
            <a:r>
              <a:rPr lang="en-US" sz="5500" b="1" spc="300" dirty="0" err="1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48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3228" y="3097737"/>
            <a:ext cx="2956793" cy="9335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55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X: </a:t>
            </a:r>
            <a:r>
              <a:rPr lang="en-US" sz="5500" b="1" spc="300" dirty="0" err="1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mười</a:t>
            </a:r>
            <a:endParaRPr lang="en-US" sz="48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78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8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5320" y="1713609"/>
            <a:ext cx="12192000" cy="584775"/>
          </a:xfrm>
          <a:prstGeom prst="rect">
            <a:avLst/>
          </a:prstGeom>
          <a:noFill/>
        </p:spPr>
        <p:txBody>
          <a:bodyPr wrap="square" lIns="91416" tIns="45718" rIns="91416" bIns="45718" rtlCol="0">
            <a:spAutoFit/>
          </a:bodyPr>
          <a:lstStyle/>
          <a:p>
            <a:pPr defTabSz="914128"/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Với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I, V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La Mã ta có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thê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viết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một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vài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422462"/>
              </p:ext>
            </p:extLst>
          </p:nvPr>
        </p:nvGraphicFramePr>
        <p:xfrm>
          <a:off x="25" y="3140973"/>
          <a:ext cx="12144671" cy="16789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0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37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37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37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66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80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6010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20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154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10480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00743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659471"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9511"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5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5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5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5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5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5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5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5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5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5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5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01832" y="4869174"/>
            <a:ext cx="689077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IIII</a:t>
            </a:r>
            <a:endParaRPr lang="vi-VN" sz="25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159590" y="4869192"/>
            <a:ext cx="929679" cy="46166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2201846" y="4869160"/>
            <a:ext cx="887423" cy="46166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-12509" y="5284385"/>
            <a:ext cx="12024997" cy="954107"/>
          </a:xfrm>
          <a:prstGeom prst="rect">
            <a:avLst/>
          </a:prstGeom>
          <a:noFill/>
        </p:spPr>
        <p:txBody>
          <a:bodyPr wrap="square" lIns="91416" tIns="45718" rIns="91416" bIns="45718" rtlCol="0">
            <a:spAutoFit/>
          </a:bodyPr>
          <a:lstStyle/>
          <a:p>
            <a:pPr defTabSz="914128"/>
            <a:r>
              <a:rPr lang="vi-VN" sz="2800" b="1" dirty="0">
                <a:solidFill>
                  <a:prstClr val="black"/>
                </a:solidFill>
                <a:latin typeface="Times New Roman"/>
              </a:rPr>
              <a:t>Như vậy</a:t>
            </a:r>
            <a:r>
              <a:rPr lang="vi-VN" sz="2800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vi-VN" sz="2800" b="1" dirty="0">
                <a:solidFill>
                  <a:srgbClr val="FF0000"/>
                </a:solidFill>
                <a:latin typeface="Times New Roman"/>
              </a:rPr>
              <a:t>từ số I, V và X La Mã</a:t>
            </a:r>
            <a:r>
              <a:rPr lang="vi-VN" sz="2800" dirty="0">
                <a:solidFill>
                  <a:prstClr val="black"/>
                </a:solidFill>
                <a:latin typeface="Times New Roman"/>
              </a:rPr>
              <a:t>,</a:t>
            </a:r>
            <a:r>
              <a:rPr lang="vi-VN" sz="2800" b="1" dirty="0">
                <a:solidFill>
                  <a:prstClr val="black"/>
                </a:solidFill>
                <a:latin typeface="Times New Roman"/>
              </a:rPr>
              <a:t> ta </a:t>
            </a:r>
            <a:r>
              <a:rPr lang="vi-VN" sz="2800" b="1" dirty="0">
                <a:solidFill>
                  <a:srgbClr val="FF0000"/>
                </a:solidFill>
                <a:latin typeface="Times New Roman"/>
              </a:rPr>
              <a:t>tăng thêm đơn vị</a:t>
            </a:r>
            <a:r>
              <a:rPr lang="vi-VN" sz="2800" b="1" dirty="0">
                <a:solidFill>
                  <a:prstClr val="black"/>
                </a:solidFill>
                <a:latin typeface="Times New Roman"/>
              </a:rPr>
              <a:t> bằng cách</a:t>
            </a:r>
            <a:r>
              <a:rPr lang="vi-VN" sz="28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/>
              </a:rPr>
              <a:t>viết thêm I, II La Mã vào </a:t>
            </a:r>
            <a:r>
              <a:rPr lang="vi-VN" sz="2800" b="1" u="sng" dirty="0">
                <a:solidFill>
                  <a:srgbClr val="FF0000"/>
                </a:solidFill>
                <a:latin typeface="Times New Roman"/>
              </a:rPr>
              <a:t>bên phải </a:t>
            </a:r>
            <a:r>
              <a:rPr lang="vi-VN" sz="2800" b="1" dirty="0">
                <a:solidFill>
                  <a:srgbClr val="FF0000"/>
                </a:solidFill>
                <a:latin typeface="Times New Roman"/>
              </a:rPr>
              <a:t>số đó</a:t>
            </a:r>
            <a:r>
              <a:rPr lang="vi-VN" sz="2800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vi-VN" sz="2800" b="1" dirty="0">
                <a:solidFill>
                  <a:prstClr val="black"/>
                </a:solidFill>
                <a:latin typeface="Times New Roman"/>
              </a:rPr>
              <a:t>ta được II, III và VI, VII, VIII, XI,XII và XXI.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42995" y="4077087"/>
            <a:ext cx="545876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IV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63475" y="4077087"/>
            <a:ext cx="545876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3856" y="4077087"/>
            <a:ext cx="310769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55293" y="4077087"/>
            <a:ext cx="436872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II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84752" y="4077087"/>
            <a:ext cx="419773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V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85791" y="4077087"/>
            <a:ext cx="545876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VI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35649" y="4077087"/>
            <a:ext cx="671979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VII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9348" y="4077087"/>
            <a:ext cx="419773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063743" y="4077087"/>
            <a:ext cx="545876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XI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039890" y="4077087"/>
            <a:ext cx="654881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XX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098330" y="4077087"/>
            <a:ext cx="654881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XX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472" y="5355233"/>
            <a:ext cx="12109056" cy="954107"/>
          </a:xfrm>
          <a:prstGeom prst="rect">
            <a:avLst/>
          </a:prstGeom>
          <a:noFill/>
        </p:spPr>
        <p:txBody>
          <a:bodyPr wrap="square" lIns="91416" tIns="45718" rIns="91416" bIns="45718" rtlCol="0">
            <a:spAutoFit/>
          </a:bodyPr>
          <a:lstStyle/>
          <a:p>
            <a:pPr defTabSz="914128"/>
            <a:r>
              <a:rPr lang="vi-VN" sz="2800" b="1" i="1" dirty="0">
                <a:solidFill>
                  <a:prstClr val="black"/>
                </a:solidFill>
                <a:latin typeface="Times New Roman"/>
              </a:rPr>
              <a:t>Như vậy, </a:t>
            </a:r>
            <a:r>
              <a:rPr lang="vi-VN" sz="2800" b="1" i="1" dirty="0">
                <a:solidFill>
                  <a:srgbClr val="FF0000"/>
                </a:solidFill>
                <a:latin typeface="Times New Roman"/>
              </a:rPr>
              <a:t>từ số V và X La Mã</a:t>
            </a:r>
            <a:r>
              <a:rPr lang="vi-VN" sz="2800" b="1" i="1" dirty="0">
                <a:solidFill>
                  <a:prstClr val="black"/>
                </a:solidFill>
                <a:latin typeface="Times New Roman"/>
              </a:rPr>
              <a:t>, ta </a:t>
            </a:r>
            <a:r>
              <a:rPr lang="vi-VN" sz="2800" b="1" i="1" dirty="0">
                <a:solidFill>
                  <a:srgbClr val="FF0000"/>
                </a:solidFill>
                <a:latin typeface="Times New Roman"/>
              </a:rPr>
              <a:t>bớt đi I đơn vị </a:t>
            </a:r>
            <a:r>
              <a:rPr lang="vi-VN" sz="2800" b="1" i="1" dirty="0">
                <a:solidFill>
                  <a:prstClr val="black"/>
                </a:solidFill>
                <a:latin typeface="Times New Roman"/>
              </a:rPr>
              <a:t>bằng cách </a:t>
            </a:r>
            <a:r>
              <a:rPr lang="vi-VN" sz="2800" b="1" i="1" dirty="0">
                <a:solidFill>
                  <a:srgbClr val="FF0000"/>
                </a:solidFill>
                <a:latin typeface="Times New Roman"/>
              </a:rPr>
              <a:t>viết thêm I La Mã vào </a:t>
            </a:r>
            <a:r>
              <a:rPr lang="vi-VN" sz="2800" b="1" i="1" u="sng" dirty="0">
                <a:solidFill>
                  <a:srgbClr val="FF0000"/>
                </a:solidFill>
                <a:latin typeface="Times New Roman"/>
              </a:rPr>
              <a:t>bên trái </a:t>
            </a:r>
            <a:r>
              <a:rPr lang="vi-VN" sz="2800" b="1" i="1" dirty="0">
                <a:solidFill>
                  <a:srgbClr val="FF0000"/>
                </a:solidFill>
                <a:latin typeface="Times New Roman"/>
              </a:rPr>
              <a:t>số đó</a:t>
            </a:r>
            <a:r>
              <a:rPr lang="vi-VN" sz="2800" b="1" i="1" dirty="0">
                <a:solidFill>
                  <a:prstClr val="black"/>
                </a:solidFill>
                <a:latin typeface="Times New Roman"/>
              </a:rPr>
              <a:t>, ta được IV và IX.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62521" y="4077087"/>
            <a:ext cx="310769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893737" y="4077087"/>
            <a:ext cx="310769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05972" y="4077087"/>
            <a:ext cx="310769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94969" y="4077087"/>
            <a:ext cx="310769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51087" y="4077087"/>
            <a:ext cx="310769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518473" y="4077087"/>
            <a:ext cx="310769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507472" y="4077087"/>
            <a:ext cx="310769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686825" y="4077087"/>
            <a:ext cx="310769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28" name="Right Brace 27"/>
          <p:cNvSpPr/>
          <p:nvPr/>
        </p:nvSpPr>
        <p:spPr>
          <a:xfrm rot="16200000">
            <a:off x="1334381" y="2569504"/>
            <a:ext cx="178007" cy="838545"/>
          </a:xfrm>
          <a:prstGeom prst="righ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lIns="91416" tIns="45718" rIns="91416" bIns="45718" rtlCol="0" anchor="ctr"/>
          <a:lstStyle/>
          <a:p>
            <a:pPr algn="ctr" defTabSz="914128"/>
            <a:endParaRPr lang="vi-VN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03445" y="2564919"/>
            <a:ext cx="506867" cy="384719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defTabSz="914128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+ 1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31453" y="2598925"/>
            <a:ext cx="506867" cy="384719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defTabSz="914128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+ 1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ight Brace 30"/>
          <p:cNvSpPr/>
          <p:nvPr/>
        </p:nvSpPr>
        <p:spPr>
          <a:xfrm rot="16200000">
            <a:off x="3571515" y="2560717"/>
            <a:ext cx="178007" cy="838545"/>
          </a:xfrm>
          <a:prstGeom prst="righ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lIns="91416" tIns="45718" rIns="91416" bIns="45718" rtlCol="0" anchor="ctr"/>
          <a:lstStyle/>
          <a:p>
            <a:pPr algn="ctr" defTabSz="914128"/>
            <a:endParaRPr lang="vi-VN">
              <a:solidFill>
                <a:srgbClr val="FF0000"/>
              </a:solidFill>
            </a:endParaRPr>
          </a:p>
        </p:txBody>
      </p:sp>
      <p:sp>
        <p:nvSpPr>
          <p:cNvPr id="32" name="Right Brace 31"/>
          <p:cNvSpPr/>
          <p:nvPr/>
        </p:nvSpPr>
        <p:spPr>
          <a:xfrm rot="16200000">
            <a:off x="8084017" y="2551930"/>
            <a:ext cx="178007" cy="838545"/>
          </a:xfrm>
          <a:prstGeom prst="righ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lIns="91416" tIns="45718" rIns="91416" bIns="45718" rtlCol="0" anchor="ctr"/>
          <a:lstStyle/>
          <a:p>
            <a:pPr algn="ctr" defTabSz="914128"/>
            <a:endParaRPr lang="vi-VN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843953" y="2555627"/>
            <a:ext cx="506867" cy="384719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defTabSz="914128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+ 1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图片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390" r="983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792" y="2"/>
            <a:ext cx="2271141" cy="197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68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7" grpId="1"/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8" grpId="0" animBg="1"/>
      <p:bldP spid="29" grpId="0"/>
      <p:bldP spid="30" grpId="0"/>
      <p:bldP spid="31" grpId="0" animBg="1"/>
      <p:bldP spid="32" grpId="0" animBg="1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"/>
            <a:ext cx="12192000" cy="6863643"/>
          </a:xfrm>
          <a:prstGeom prst="rect">
            <a:avLst/>
          </a:prstGeom>
        </p:spPr>
      </p:pic>
      <p:pic>
        <p:nvPicPr>
          <p:cNvPr id="3" name="图片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538" l="9778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753" y="4679712"/>
            <a:ext cx="1800191" cy="2080221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0143687"/>
              </p:ext>
            </p:extLst>
          </p:nvPr>
        </p:nvGraphicFramePr>
        <p:xfrm>
          <a:off x="222703" y="1673195"/>
          <a:ext cx="11882297" cy="2133600"/>
        </p:xfrm>
        <a:graphic>
          <a:graphicData uri="http://schemas.openxmlformats.org/drawingml/2006/table">
            <a:tbl>
              <a:tblPr firstRow="1" bandRow="1">
                <a:solidFill>
                  <a:schemeClr val="accent2">
                    <a:lumMod val="20000"/>
                    <a:lumOff val="80000"/>
                  </a:schemeClr>
                </a:solidFill>
                <a:tableStyleId>{5C22544A-7EE6-4342-B048-85BDC9FD1C3A}</a:tableStyleId>
              </a:tblPr>
              <a:tblGrid>
                <a:gridCol w="1658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2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5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12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41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74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37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797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7259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518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6490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5794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89262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b="1" baseline="0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tự nhiên</a:t>
                      </a:r>
                      <a:endParaRPr lang="en-US" sz="3200" b="1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La Mã</a:t>
                      </a:r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035797" y="2920439"/>
            <a:ext cx="500743" cy="707887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4080" y="2953549"/>
            <a:ext cx="755901" cy="707883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73604" y="2933229"/>
            <a:ext cx="957791" cy="707883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26953" y="2920221"/>
            <a:ext cx="856055" cy="707883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IV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84441" y="2920439"/>
            <a:ext cx="669320" cy="707887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53888" y="2882429"/>
            <a:ext cx="853439" cy="707883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85411" y="2902757"/>
            <a:ext cx="1117601" cy="707883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69201" y="2898289"/>
            <a:ext cx="1277299" cy="707883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33457" y="2902757"/>
            <a:ext cx="816947" cy="707883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550569" y="2888350"/>
            <a:ext cx="589279" cy="707887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52217" y="2882429"/>
            <a:ext cx="884911" cy="707883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237128" y="2873513"/>
            <a:ext cx="955041" cy="707883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XII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967095" y="421818"/>
            <a:ext cx="9784625" cy="830993"/>
          </a:xfrm>
          <a:prstGeom prst="rect">
            <a:avLst/>
          </a:prstGeom>
          <a:solidFill>
            <a:schemeClr val="bg1"/>
          </a:solidFill>
        </p:spPr>
        <p:txBody>
          <a:bodyPr wrap="none" lIns="91396" tIns="45718" rIns="91396" bIns="4571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Giới thiệu các chữ số La mã</a:t>
            </a:r>
          </a:p>
        </p:txBody>
      </p:sp>
      <p:pic>
        <p:nvPicPr>
          <p:cNvPr id="18" name="图片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21" b="100000" l="3620" r="100000">
                        <a14:foregroundMark x1="37557" y1="73529" x2="38914" y2="8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5" y="48561"/>
            <a:ext cx="1194091" cy="141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5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</TotalTime>
  <Words>596</Words>
  <Application>Microsoft Office PowerPoint</Application>
  <PresentationFormat>Widescreen</PresentationFormat>
  <Paragraphs>176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.VnTime</vt:lpstr>
      <vt:lpstr>Arial</vt:lpstr>
      <vt:lpstr>Averta Std CY Bold</vt:lpstr>
      <vt:lpstr>Calibri</vt:lpstr>
      <vt:lpstr>Calibri Light</vt:lpstr>
      <vt:lpstr>Fujiyama</vt:lpstr>
      <vt:lpstr>HP001 5 hàng</vt:lpstr>
      <vt:lpstr>黑体</vt:lpstr>
      <vt:lpstr>Tahoma</vt:lpstr>
      <vt:lpstr>Times New Roman</vt:lpstr>
      <vt:lpstr>UTM Alexander</vt:lpstr>
      <vt:lpstr>UTM Davida</vt:lpstr>
      <vt:lpstr>UTM HelvetIns</vt:lpstr>
      <vt:lpstr>Verdana</vt:lpstr>
      <vt:lpstr>方正少儿简体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33</cp:revision>
  <dcterms:created xsi:type="dcterms:W3CDTF">2022-04-17T00:48:35Z</dcterms:created>
  <dcterms:modified xsi:type="dcterms:W3CDTF">2023-07-20T08:11:14Z</dcterms:modified>
</cp:coreProperties>
</file>