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0"/>
  </p:notesMasterIdLst>
  <p:sldIdLst>
    <p:sldId id="256" r:id="rId2"/>
    <p:sldId id="339" r:id="rId3"/>
    <p:sldId id="351" r:id="rId4"/>
    <p:sldId id="403" r:id="rId5"/>
    <p:sldId id="395" r:id="rId6"/>
    <p:sldId id="374" r:id="rId7"/>
    <p:sldId id="396" r:id="rId8"/>
    <p:sldId id="416" r:id="rId9"/>
    <p:sldId id="343" r:id="rId10"/>
    <p:sldId id="412" r:id="rId11"/>
    <p:sldId id="417" r:id="rId12"/>
    <p:sldId id="418" r:id="rId13"/>
    <p:sldId id="419" r:id="rId14"/>
    <p:sldId id="420" r:id="rId15"/>
    <p:sldId id="344" r:id="rId16"/>
    <p:sldId id="346" r:id="rId17"/>
    <p:sldId id="345" r:id="rId18"/>
    <p:sldId id="266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Fujiyama" panose="020B0604020202020204" charset="0"/>
      <p:regular r:id="rId26"/>
      <p:bold r:id="rId27"/>
      <p:italic r:id="rId28"/>
      <p:boldItalic r:id="rId29"/>
    </p:embeddedFont>
    <p:embeddedFont>
      <p:font typeface="UTM HelvetIns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4" autoAdjust="0"/>
    <p:restoredTop sz="94620" autoAdjust="0"/>
  </p:normalViewPr>
  <p:slideViewPr>
    <p:cSldViewPr snapToGrid="0">
      <p:cViewPr varScale="1">
        <p:scale>
          <a:sx n="68" d="100"/>
          <a:sy n="68" d="100"/>
        </p:scale>
        <p:origin x="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12/2/2026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5.xml"/><Relationship Id="rId2" Type="http://schemas.openxmlformats.org/officeDocument/2006/relationships/image" Target="../media/image10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0.jpg"/><Relationship Id="rId15" Type="http://schemas.openxmlformats.org/officeDocument/2006/relationships/image" Target="../media/image23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gif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2.xm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4.gi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gif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2.xm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4.gif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gif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2.xm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4.gi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108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err="1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lang="en-US" altLang="zh-CN" sz="6000" kern="800" dirty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err="1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tập</a:t>
            </a:r>
            <a:r>
              <a:rPr lang="en-US" altLang="zh-CN" sz="6000" kern="800" dirty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err="1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chung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noProof="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>
                <a:solidFill>
                  <a:prstClr val="black"/>
                </a:solidFill>
                <a:latin typeface="Calibri" panose="020F0502020204030204"/>
              </a:rPr>
              <a:t>24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301298" y="20146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32AC23-F465-F0AA-6F42-94036E6F3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00" y="1149011"/>
            <a:ext cx="11536652" cy="53643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1BAD8F-3B3E-AA4F-1E65-914814D2CC0B}"/>
              </a:ext>
            </a:extLst>
          </p:cNvPr>
          <p:cNvGrpSpPr/>
          <p:nvPr/>
        </p:nvGrpSpPr>
        <p:grpSpPr>
          <a:xfrm>
            <a:off x="805714" y="508163"/>
            <a:ext cx="622392" cy="646331"/>
            <a:chOff x="2697431" y="1071030"/>
            <a:chExt cx="622392" cy="64633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6328E6E-47ED-06C5-D189-29F8B1DE7CFD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A1E36D-957B-E474-FD27-BC08F74F84A0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11">
            <a:extLst>
              <a:ext uri="{FF2B5EF4-FFF2-40B4-BE49-F238E27FC236}">
                <a16:creationId xmlns:a16="http://schemas.microsoft.com/office/drawing/2014/main" id="{0E86D871-CE79-0E73-CE40-B82B804E5417}"/>
              </a:ext>
            </a:extLst>
          </p:cNvPr>
          <p:cNvSpPr/>
          <p:nvPr/>
        </p:nvSpPr>
        <p:spPr>
          <a:xfrm>
            <a:off x="1526715" y="560254"/>
            <a:ext cx="1153825" cy="5887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1565917" y="477385"/>
            <a:ext cx="137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 - 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4205D9-66E3-A702-1CC6-7C814DAF4E58}"/>
              </a:ext>
            </a:extLst>
          </p:cNvPr>
          <p:cNvSpPr txBox="1"/>
          <p:nvPr/>
        </p:nvSpPr>
        <p:spPr>
          <a:xfrm>
            <a:off x="2680540" y="500690"/>
            <a:ext cx="8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AAF858F4-9D5D-50B2-91A5-FC2DDA991263}"/>
              </a:ext>
            </a:extLst>
          </p:cNvPr>
          <p:cNvSpPr/>
          <p:nvPr/>
        </p:nvSpPr>
        <p:spPr>
          <a:xfrm>
            <a:off x="3059295" y="3297006"/>
            <a:ext cx="542925" cy="542925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S</a:t>
            </a:r>
          </a:p>
        </p:txBody>
      </p:sp>
      <p:sp>
        <p:nvSpPr>
          <p:cNvPr id="27" name="Rectangle: Rounded Corners 14">
            <a:extLst>
              <a:ext uri="{FF2B5EF4-FFF2-40B4-BE49-F238E27FC236}">
                <a16:creationId xmlns:a16="http://schemas.microsoft.com/office/drawing/2014/main" id="{D5BAA82A-CC9A-9F5C-2E9C-E75E601FBB66}"/>
              </a:ext>
            </a:extLst>
          </p:cNvPr>
          <p:cNvSpPr/>
          <p:nvPr/>
        </p:nvSpPr>
        <p:spPr>
          <a:xfrm>
            <a:off x="6966818" y="3297006"/>
            <a:ext cx="542925" cy="542925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Đ</a:t>
            </a:r>
          </a:p>
        </p:txBody>
      </p:sp>
      <p:sp>
        <p:nvSpPr>
          <p:cNvPr id="28" name="Rectangle: Rounded Corners 15">
            <a:extLst>
              <a:ext uri="{FF2B5EF4-FFF2-40B4-BE49-F238E27FC236}">
                <a16:creationId xmlns:a16="http://schemas.microsoft.com/office/drawing/2014/main" id="{29059E29-E812-EB69-1FB3-3BC5F8DCDB04}"/>
              </a:ext>
            </a:extLst>
          </p:cNvPr>
          <p:cNvSpPr/>
          <p:nvPr/>
        </p:nvSpPr>
        <p:spPr>
          <a:xfrm>
            <a:off x="10736445" y="3297006"/>
            <a:ext cx="542925" cy="542925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1640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021791" cy="649499"/>
            <a:chOff x="2697431" y="1071030"/>
            <a:chExt cx="4021791" cy="6494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45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5050"/>
                  </a:solidFill>
                  <a:latin typeface="Calibri" panose="020F0502020204030204"/>
                </a:rPr>
                <a:t>Đặt</a:t>
              </a:r>
              <a:r>
                <a:rPr lang="en-US" sz="3600" b="1" dirty="0">
                  <a:solidFill>
                    <a:srgbClr val="FF505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FF5050"/>
                  </a:solidFill>
                  <a:latin typeface="Calibri" panose="020F0502020204030204"/>
                </a:rPr>
                <a:t>tính</a:t>
              </a:r>
              <a:r>
                <a:rPr lang="en-US" sz="3600" b="1" dirty="0">
                  <a:solidFill>
                    <a:srgbClr val="FF505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FF5050"/>
                  </a:solidFill>
                  <a:latin typeface="Calibri" panose="020F0502020204030204"/>
                </a:rPr>
                <a:t>rồi</a:t>
              </a:r>
              <a:r>
                <a:rPr lang="en-US" sz="3600" b="1" dirty="0">
                  <a:solidFill>
                    <a:srgbClr val="FF505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FF5050"/>
                  </a:solidFill>
                  <a:latin typeface="Calibri" panose="020F0502020204030204"/>
                </a:rPr>
                <a:t>tính</a:t>
              </a:r>
              <a:r>
                <a:rPr lang="en-US" sz="3600" b="1" dirty="0">
                  <a:solidFill>
                    <a:srgbClr val="FF5050"/>
                  </a:solidFill>
                  <a:latin typeface="Calibri" panose="020F0502020204030204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0652"/>
            <a:ext cx="1188837" cy="1580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C96D90-5272-C42A-609E-718D42A2A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113" y="1212772"/>
            <a:ext cx="10570139" cy="2216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2C33C0-ADA7-F2CF-10E5-7D1BEC1B30E8}"/>
              </a:ext>
            </a:extLst>
          </p:cNvPr>
          <p:cNvSpPr txBox="1"/>
          <p:nvPr/>
        </p:nvSpPr>
        <p:spPr>
          <a:xfrm>
            <a:off x="5315613" y="3506494"/>
            <a:ext cx="2056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4 937</a:t>
            </a:r>
          </a:p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2 546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9F1886-AAD6-DB28-5B45-C8F3B603341C}"/>
              </a:ext>
            </a:extLst>
          </p:cNvPr>
          <p:cNvCxnSpPr>
            <a:cxnSpLocks/>
          </p:cNvCxnSpPr>
          <p:nvPr/>
        </p:nvCxnSpPr>
        <p:spPr>
          <a:xfrm>
            <a:off x="5515897" y="4829933"/>
            <a:ext cx="1321205" cy="0"/>
          </a:xfrm>
          <a:prstGeom prst="lin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87A73C-74A9-DFFA-C7AA-1A7272999093}"/>
              </a:ext>
            </a:extLst>
          </p:cNvPr>
          <p:cNvSpPr txBox="1"/>
          <p:nvPr/>
        </p:nvSpPr>
        <p:spPr>
          <a:xfrm>
            <a:off x="4804467" y="3989210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4A75DC-5866-2B09-6494-0B665E4DECCA}"/>
              </a:ext>
            </a:extLst>
          </p:cNvPr>
          <p:cNvSpPr txBox="1"/>
          <p:nvPr/>
        </p:nvSpPr>
        <p:spPr>
          <a:xfrm>
            <a:off x="5344162" y="4765645"/>
            <a:ext cx="1664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7 483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815B1-5285-DE54-268C-82E1030CA337}"/>
              </a:ext>
            </a:extLst>
          </p:cNvPr>
          <p:cNvSpPr txBox="1"/>
          <p:nvPr/>
        </p:nvSpPr>
        <p:spPr>
          <a:xfrm>
            <a:off x="1724039" y="3429000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7 594</a:t>
            </a:r>
          </a:p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3 682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1A27F-A6F9-BC15-BC4C-C3E6203D9E1E}"/>
              </a:ext>
            </a:extLst>
          </p:cNvPr>
          <p:cNvCxnSpPr>
            <a:cxnSpLocks/>
          </p:cNvCxnSpPr>
          <p:nvPr/>
        </p:nvCxnSpPr>
        <p:spPr>
          <a:xfrm>
            <a:off x="1697576" y="4697096"/>
            <a:ext cx="1585595" cy="0"/>
          </a:xfrm>
          <a:prstGeom prst="lin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618D161-2BE2-14CE-1604-56CEA47D3F18}"/>
              </a:ext>
            </a:extLst>
          </p:cNvPr>
          <p:cNvSpPr txBox="1"/>
          <p:nvPr/>
        </p:nvSpPr>
        <p:spPr>
          <a:xfrm>
            <a:off x="1426417" y="3768512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AFBAC-99BE-59BE-8386-FE03880E423F}"/>
              </a:ext>
            </a:extLst>
          </p:cNvPr>
          <p:cNvSpPr txBox="1"/>
          <p:nvPr/>
        </p:nvSpPr>
        <p:spPr>
          <a:xfrm>
            <a:off x="1744499" y="4716859"/>
            <a:ext cx="1787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3 912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8AC34-8FB3-A071-7D85-C9A178CFE967}"/>
              </a:ext>
            </a:extLst>
          </p:cNvPr>
          <p:cNvSpPr txBox="1"/>
          <p:nvPr/>
        </p:nvSpPr>
        <p:spPr>
          <a:xfrm>
            <a:off x="8440889" y="3551984"/>
            <a:ext cx="180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3 450</a:t>
            </a:r>
          </a:p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   623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8B228D-5DDD-7A40-0272-92380548BA71}"/>
              </a:ext>
            </a:extLst>
          </p:cNvPr>
          <p:cNvCxnSpPr>
            <a:cxnSpLocks/>
          </p:cNvCxnSpPr>
          <p:nvPr/>
        </p:nvCxnSpPr>
        <p:spPr>
          <a:xfrm>
            <a:off x="8612025" y="4860428"/>
            <a:ext cx="1317207" cy="0"/>
          </a:xfrm>
          <a:prstGeom prst="lin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1297678-C20D-C183-1552-7AC8631DDEDA}"/>
              </a:ext>
            </a:extLst>
          </p:cNvPr>
          <p:cNvSpPr txBox="1"/>
          <p:nvPr/>
        </p:nvSpPr>
        <p:spPr>
          <a:xfrm>
            <a:off x="8164985" y="4152542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DB3632-C91E-D873-A2D8-13DD65B73C97}"/>
              </a:ext>
            </a:extLst>
          </p:cNvPr>
          <p:cNvSpPr txBox="1"/>
          <p:nvPr/>
        </p:nvSpPr>
        <p:spPr>
          <a:xfrm>
            <a:off x="8470430" y="4804802"/>
            <a:ext cx="1585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2 827</a:t>
            </a:r>
          </a:p>
        </p:txBody>
      </p:sp>
    </p:spTree>
    <p:extLst>
      <p:ext uri="{BB962C8B-B14F-4D97-AF65-F5344CB8AC3E}">
        <p14:creationId xmlns:p14="http://schemas.microsoft.com/office/powerpoint/2010/main" val="269111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266853" y="191150"/>
            <a:ext cx="11690098" cy="646309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28405" y="368083"/>
            <a:ext cx="622392" cy="605202"/>
            <a:chOff x="2697431" y="1071030"/>
            <a:chExt cx="622392" cy="60520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294957" y="367646"/>
            <a:ext cx="10126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</a:rPr>
              <a:t>Một cửa </a:t>
            </a:r>
            <a:r>
              <a:rPr lang="en-US" sz="2800" b="1" dirty="0" err="1">
                <a:solidFill>
                  <a:srgbClr val="002060"/>
                </a:solidFill>
              </a:rPr>
              <a:t>hàng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835 kg </a:t>
            </a:r>
            <a:r>
              <a:rPr lang="en-US" sz="2800" b="1" dirty="0" err="1">
                <a:solidFill>
                  <a:srgbClr val="002060"/>
                </a:solidFill>
              </a:rPr>
              <a:t>gạo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nếp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tẻ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nhiều hơn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nếp</a:t>
            </a:r>
            <a:r>
              <a:rPr lang="en-US" sz="2800" b="1" dirty="0">
                <a:solidFill>
                  <a:srgbClr val="002060"/>
                </a:solidFill>
              </a:rPr>
              <a:t> 190kg.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cửa </a:t>
            </a:r>
            <a:r>
              <a:rPr lang="en-US" sz="2800" b="1" dirty="0" err="1">
                <a:solidFill>
                  <a:srgbClr val="002060"/>
                </a:solidFill>
              </a:rPr>
              <a:t>hàng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</a:rPr>
              <a:t>nhiêu</a:t>
            </a:r>
            <a:r>
              <a:rPr lang="en-US" sz="2800" b="1" dirty="0">
                <a:solidFill>
                  <a:srgbClr val="002060"/>
                </a:solidFill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</a:rPr>
              <a:t>lô</a:t>
            </a:r>
            <a:r>
              <a:rPr lang="en-US" sz="2800" b="1" dirty="0">
                <a:solidFill>
                  <a:srgbClr val="002060"/>
                </a:solidFill>
              </a:rPr>
              <a:t>-gam </a:t>
            </a:r>
            <a:r>
              <a:rPr lang="en-US" sz="2800" b="1" dirty="0" err="1">
                <a:solidFill>
                  <a:srgbClr val="002060"/>
                </a:solidFill>
              </a:rPr>
              <a:t>gạo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tẻ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nếp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220D7-946A-8293-8E35-81B3C9DCB359}"/>
              </a:ext>
            </a:extLst>
          </p:cNvPr>
          <p:cNvCxnSpPr>
            <a:cxnSpLocks/>
          </p:cNvCxnSpPr>
          <p:nvPr/>
        </p:nvCxnSpPr>
        <p:spPr>
          <a:xfrm>
            <a:off x="1464432" y="834870"/>
            <a:ext cx="57796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2EDAD7-7DF1-5B5C-7149-775D63E785B6}"/>
              </a:ext>
            </a:extLst>
          </p:cNvPr>
          <p:cNvCxnSpPr>
            <a:cxnSpLocks/>
          </p:cNvCxnSpPr>
          <p:nvPr/>
        </p:nvCxnSpPr>
        <p:spPr>
          <a:xfrm>
            <a:off x="7604678" y="834870"/>
            <a:ext cx="37099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3EE8FE-ECA3-F0B5-A0CE-ECFCCE22B9AB}"/>
              </a:ext>
            </a:extLst>
          </p:cNvPr>
          <p:cNvCxnSpPr>
            <a:cxnSpLocks/>
          </p:cNvCxnSpPr>
          <p:nvPr/>
        </p:nvCxnSpPr>
        <p:spPr>
          <a:xfrm>
            <a:off x="1464432" y="1252741"/>
            <a:ext cx="32354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53A9BD-239D-6E3C-8CC5-FB5D2E19802F}"/>
              </a:ext>
            </a:extLst>
          </p:cNvPr>
          <p:cNvCxnSpPr>
            <a:cxnSpLocks/>
          </p:cNvCxnSpPr>
          <p:nvPr/>
        </p:nvCxnSpPr>
        <p:spPr>
          <a:xfrm flipV="1">
            <a:off x="5500574" y="1252741"/>
            <a:ext cx="5637106" cy="289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1A4683-ABDA-63A4-C727-03748AB5543B}"/>
              </a:ext>
            </a:extLst>
          </p:cNvPr>
          <p:cNvCxnSpPr>
            <a:cxnSpLocks/>
          </p:cNvCxnSpPr>
          <p:nvPr/>
        </p:nvCxnSpPr>
        <p:spPr>
          <a:xfrm>
            <a:off x="1464432" y="1752641"/>
            <a:ext cx="40361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8457D88-7161-1228-C078-7D03BBCE3F46}"/>
              </a:ext>
            </a:extLst>
          </p:cNvPr>
          <p:cNvSpPr txBox="1"/>
          <p:nvPr/>
        </p:nvSpPr>
        <p:spPr>
          <a:xfrm>
            <a:off x="967274" y="1915978"/>
            <a:ext cx="186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u="sng" dirty="0" err="1">
                <a:solidFill>
                  <a:srgbClr val="002060"/>
                </a:solidFill>
                <a:latin typeface="Arial"/>
                <a:ea typeface="微软雅黑"/>
              </a:rPr>
              <a:t>Tóm</a:t>
            </a:r>
            <a:r>
              <a:rPr lang="en-US" sz="3200" u="sng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3200" u="sng" dirty="0" err="1">
                <a:solidFill>
                  <a:srgbClr val="002060"/>
                </a:solidFill>
                <a:latin typeface="Arial"/>
                <a:ea typeface="微软雅黑"/>
              </a:rPr>
              <a:t>tắt</a:t>
            </a:r>
            <a:r>
              <a:rPr lang="en-US" sz="3200" u="sng" dirty="0">
                <a:solidFill>
                  <a:srgbClr val="002060"/>
                </a:solidFill>
                <a:latin typeface="Arial"/>
                <a:ea typeface="微软雅黑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C516D-7F9B-02EA-5028-B904CC08BEA3}"/>
              </a:ext>
            </a:extLst>
          </p:cNvPr>
          <p:cNvSpPr txBox="1"/>
          <p:nvPr/>
        </p:nvSpPr>
        <p:spPr>
          <a:xfrm>
            <a:off x="939980" y="2553002"/>
            <a:ext cx="186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002060"/>
                </a:solidFill>
                <a:latin typeface="Arial"/>
                <a:ea typeface="微软雅黑"/>
              </a:rPr>
              <a:t>Gạo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微软雅黑"/>
              </a:rPr>
              <a:t>nếp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微软雅黑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BFA2E-95D1-AB5A-71CC-7EC27F3B9D82}"/>
              </a:ext>
            </a:extLst>
          </p:cNvPr>
          <p:cNvSpPr txBox="1"/>
          <p:nvPr/>
        </p:nvSpPr>
        <p:spPr>
          <a:xfrm>
            <a:off x="939980" y="3094588"/>
            <a:ext cx="1479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002060"/>
                </a:solidFill>
                <a:latin typeface="Arial"/>
                <a:ea typeface="微软雅黑"/>
              </a:rPr>
              <a:t>Gạo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  <a:ea typeface="微软雅黑"/>
              </a:rPr>
              <a:t>tẻ</a:t>
            </a:r>
            <a:r>
              <a:rPr lang="en-US" sz="2800" dirty="0">
                <a:solidFill>
                  <a:srgbClr val="002060"/>
                </a:solidFill>
                <a:latin typeface="Arial"/>
                <a:ea typeface="微软雅黑"/>
              </a:rPr>
              <a:t>:</a:t>
            </a: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D0F4B9D6-814B-F91A-2F95-73A71271D25B}"/>
              </a:ext>
            </a:extLst>
          </p:cNvPr>
          <p:cNvSpPr>
            <a:spLocks/>
          </p:cNvSpPr>
          <p:nvPr/>
        </p:nvSpPr>
        <p:spPr bwMode="auto">
          <a:xfrm rot="16200000">
            <a:off x="3521708" y="1483720"/>
            <a:ext cx="404812" cy="2174086"/>
          </a:xfrm>
          <a:prstGeom prst="rightBrace">
            <a:avLst>
              <a:gd name="adj1" fmla="val 39216"/>
              <a:gd name="adj2" fmla="val 50000"/>
            </a:avLst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30">
            <a:extLst>
              <a:ext uri="{FF2B5EF4-FFF2-40B4-BE49-F238E27FC236}">
                <a16:creationId xmlns:a16="http://schemas.microsoft.com/office/drawing/2014/main" id="{31A134BC-0F6B-DEF6-F80A-51C3CE34DD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1157" y="2879819"/>
            <a:ext cx="6345" cy="509896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13D04907-9176-DC39-AAF6-3037F4956F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0729" y="2873469"/>
            <a:ext cx="1" cy="509896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D020861E-D0AD-6E62-2EBA-B702998CB980}"/>
              </a:ext>
            </a:extLst>
          </p:cNvPr>
          <p:cNvSpPr>
            <a:spLocks/>
          </p:cNvSpPr>
          <p:nvPr/>
        </p:nvSpPr>
        <p:spPr bwMode="auto">
          <a:xfrm rot="5400000">
            <a:off x="3820315" y="2319383"/>
            <a:ext cx="404812" cy="2771301"/>
          </a:xfrm>
          <a:prstGeom prst="rightBrace">
            <a:avLst>
              <a:gd name="adj1" fmla="val 39216"/>
              <a:gd name="adj2" fmla="val 50000"/>
            </a:avLst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AutoShape 27">
            <a:extLst>
              <a:ext uri="{FF2B5EF4-FFF2-40B4-BE49-F238E27FC236}">
                <a16:creationId xmlns:a16="http://schemas.microsoft.com/office/drawing/2014/main" id="{2E6E3AC7-C3ED-153B-099B-353052C5A78A}"/>
              </a:ext>
            </a:extLst>
          </p:cNvPr>
          <p:cNvSpPr>
            <a:spLocks/>
          </p:cNvSpPr>
          <p:nvPr/>
        </p:nvSpPr>
        <p:spPr bwMode="auto">
          <a:xfrm>
            <a:off x="5580071" y="2616324"/>
            <a:ext cx="114300" cy="966788"/>
          </a:xfrm>
          <a:prstGeom prst="rightBrace">
            <a:avLst>
              <a:gd name="adj1" fmla="val 108823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F76FE3F7-6D90-5C3B-E157-CA9BDE8C6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71" y="2731845"/>
            <a:ext cx="115807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Kg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A21A02-1201-72A9-72D2-099CCBB7918A}"/>
              </a:ext>
            </a:extLst>
          </p:cNvPr>
          <p:cNvSpPr txBox="1"/>
          <p:nvPr/>
        </p:nvSpPr>
        <p:spPr>
          <a:xfrm>
            <a:off x="4880120" y="2911856"/>
            <a:ext cx="847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Arial"/>
                <a:ea typeface="微软雅黑"/>
              </a:rPr>
              <a:t>190kg</a:t>
            </a:r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128452A2-C7E9-516D-0F2A-D2C547CFB6E1}"/>
              </a:ext>
            </a:extLst>
          </p:cNvPr>
          <p:cNvSpPr>
            <a:spLocks/>
          </p:cNvSpPr>
          <p:nvPr/>
        </p:nvSpPr>
        <p:spPr bwMode="auto">
          <a:xfrm rot="16200000">
            <a:off x="5063148" y="2964692"/>
            <a:ext cx="143736" cy="546712"/>
          </a:xfrm>
          <a:prstGeom prst="rightBrace">
            <a:avLst>
              <a:gd name="adj1" fmla="val 39216"/>
              <a:gd name="adj2" fmla="val 50000"/>
            </a:avLst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9D2849-43EF-D841-91C6-642D6DB5CCE9}"/>
              </a:ext>
            </a:extLst>
          </p:cNvPr>
          <p:cNvSpPr txBox="1"/>
          <p:nvPr/>
        </p:nvSpPr>
        <p:spPr>
          <a:xfrm>
            <a:off x="2829658" y="2191079"/>
            <a:ext cx="1119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Arial"/>
                <a:ea typeface="微软雅黑"/>
              </a:rPr>
              <a:t>835kg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216659-B5FD-A1E7-B56E-FF15400BC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729" y="2809299"/>
            <a:ext cx="2225233" cy="170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5FF384-11E9-31CD-C5BF-ECBC8B56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729" y="3337346"/>
            <a:ext cx="2828789" cy="1707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A32E8C-013E-0E18-43E0-49305EB4FC57}"/>
              </a:ext>
            </a:extLst>
          </p:cNvPr>
          <p:cNvSpPr txBox="1"/>
          <p:nvPr/>
        </p:nvSpPr>
        <p:spPr>
          <a:xfrm>
            <a:off x="4077726" y="3764944"/>
            <a:ext cx="33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Arial"/>
                <a:ea typeface="微软雅黑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9C2519-656F-8622-94D7-481F33BEE5B4}"/>
              </a:ext>
            </a:extLst>
          </p:cNvPr>
          <p:cNvSpPr txBox="1"/>
          <p:nvPr/>
        </p:nvSpPr>
        <p:spPr>
          <a:xfrm>
            <a:off x="5304116" y="3797156"/>
            <a:ext cx="1959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u="sng" dirty="0">
                <a:solidFill>
                  <a:srgbClr val="002060"/>
                </a:solidFill>
                <a:latin typeface="Arial"/>
                <a:ea typeface="微软雅黑"/>
              </a:rPr>
              <a:t>Bài </a:t>
            </a:r>
            <a:r>
              <a:rPr lang="en-US" sz="3200" u="sng" dirty="0" err="1">
                <a:solidFill>
                  <a:srgbClr val="002060"/>
                </a:solidFill>
                <a:latin typeface="Arial"/>
                <a:ea typeface="微软雅黑"/>
              </a:rPr>
              <a:t>giải</a:t>
            </a:r>
            <a:r>
              <a:rPr lang="en-US" sz="3200" u="sng" dirty="0">
                <a:solidFill>
                  <a:srgbClr val="002060"/>
                </a:solidFill>
                <a:latin typeface="Arial"/>
                <a:ea typeface="微软雅黑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C6F0A0-A960-430D-C1EA-0DC9B055455F}"/>
              </a:ext>
            </a:extLst>
          </p:cNvPr>
          <p:cNvSpPr txBox="1"/>
          <p:nvPr/>
        </p:nvSpPr>
        <p:spPr>
          <a:xfrm>
            <a:off x="3028739" y="4233816"/>
            <a:ext cx="7059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Gạo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tẻ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bán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ki –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lô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– gam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1B836F-693E-7317-82F9-FADD036D2E61}"/>
              </a:ext>
            </a:extLst>
          </p:cNvPr>
          <p:cNvSpPr txBox="1"/>
          <p:nvPr/>
        </p:nvSpPr>
        <p:spPr>
          <a:xfrm>
            <a:off x="4216047" y="4702436"/>
            <a:ext cx="4616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835 + 190 = 1025 (kg)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CC9B41-F6B4-8EA1-6519-C86A702EE0C8}"/>
              </a:ext>
            </a:extLst>
          </p:cNvPr>
          <p:cNvSpPr txBox="1"/>
          <p:nvPr/>
        </p:nvSpPr>
        <p:spPr>
          <a:xfrm>
            <a:off x="744578" y="5100107"/>
            <a:ext cx="105893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ki-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-gam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47BA45-AEC5-2160-8712-DCD2F6893FD7}"/>
              </a:ext>
            </a:extLst>
          </p:cNvPr>
          <p:cNvSpPr txBox="1"/>
          <p:nvPr/>
        </p:nvSpPr>
        <p:spPr>
          <a:xfrm>
            <a:off x="4115776" y="5547026"/>
            <a:ext cx="5473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1025 + 835 =  1860 (kg)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07A34-042E-F881-2247-70EE6C8072E8}"/>
              </a:ext>
            </a:extLst>
          </p:cNvPr>
          <p:cNvSpPr txBox="1"/>
          <p:nvPr/>
        </p:nvSpPr>
        <p:spPr>
          <a:xfrm>
            <a:off x="7539489" y="6008502"/>
            <a:ext cx="3629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1860 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6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2" grpId="0" animBg="1"/>
      <p:bldP spid="22" grpId="1" animBg="1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237414" y="391887"/>
            <a:ext cx="11690097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577579" y="619178"/>
            <a:ext cx="622392" cy="605202"/>
            <a:chOff x="2697431" y="1071030"/>
            <a:chExt cx="622392" cy="60520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244132" y="618741"/>
            <a:ext cx="10279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một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baseline="0" dirty="0" err="1">
                <a:solidFill>
                  <a:srgbClr val="002060"/>
                </a:solidFill>
                <a:latin typeface="Calibri" panose="020F0502020204030204"/>
              </a:rPr>
              <a:t>ngầm</a:t>
            </a: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baseline="0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7684m.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Calibri" panose="020F0502020204030204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đoạn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3156m,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Hai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đoạn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3472m.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đoạn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ngầm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3510F-E46F-EC90-21D7-98236073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809" y="2230590"/>
            <a:ext cx="4463344" cy="3609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EFA89E-27A4-336D-A469-2F7CB034C76F}"/>
              </a:ext>
            </a:extLst>
          </p:cNvPr>
          <p:cNvSpPr txBox="1"/>
          <p:nvPr/>
        </p:nvSpPr>
        <p:spPr>
          <a:xfrm>
            <a:off x="2607033" y="2478168"/>
            <a:ext cx="171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Tóm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tắt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: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4EA22-D962-197A-6D50-F176D6D852E5}"/>
              </a:ext>
            </a:extLst>
          </p:cNvPr>
          <p:cNvSpPr txBox="1"/>
          <p:nvPr/>
        </p:nvSpPr>
        <p:spPr>
          <a:xfrm>
            <a:off x="1254781" y="3333393"/>
            <a:ext cx="270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1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: 3156m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34657-8E59-D78C-75B4-98A8A960BC03}"/>
              </a:ext>
            </a:extLst>
          </p:cNvPr>
          <p:cNvSpPr txBox="1"/>
          <p:nvPr/>
        </p:nvSpPr>
        <p:spPr>
          <a:xfrm>
            <a:off x="1254781" y="3823166"/>
            <a:ext cx="270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2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: 3472m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1A056-1EC7-24AC-DF1E-0C6F7E8497F1}"/>
              </a:ext>
            </a:extLst>
          </p:cNvPr>
          <p:cNvSpPr txBox="1"/>
          <p:nvPr/>
        </p:nvSpPr>
        <p:spPr>
          <a:xfrm>
            <a:off x="1239301" y="4188618"/>
            <a:ext cx="581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Đ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oạn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ngầm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: …….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8AC654-18A6-403E-1886-609EA7509D16}"/>
              </a:ext>
            </a:extLst>
          </p:cNvPr>
          <p:cNvCxnSpPr/>
          <p:nvPr/>
        </p:nvCxnSpPr>
        <p:spPr>
          <a:xfrm>
            <a:off x="1662635" y="1095308"/>
            <a:ext cx="7315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8BDC93-00FA-1B62-E9A2-E6ECF06C7416}"/>
              </a:ext>
            </a:extLst>
          </p:cNvPr>
          <p:cNvCxnSpPr>
            <a:cxnSpLocks/>
          </p:cNvCxnSpPr>
          <p:nvPr/>
        </p:nvCxnSpPr>
        <p:spPr>
          <a:xfrm>
            <a:off x="1446325" y="1527927"/>
            <a:ext cx="4257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79FE10-865B-ACD3-D636-C49A380B51BB}"/>
              </a:ext>
            </a:extLst>
          </p:cNvPr>
          <p:cNvCxnSpPr>
            <a:cxnSpLocks/>
          </p:cNvCxnSpPr>
          <p:nvPr/>
        </p:nvCxnSpPr>
        <p:spPr>
          <a:xfrm>
            <a:off x="9262469" y="1064822"/>
            <a:ext cx="21286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B50BC8-DD9D-C377-B3D7-4E93E567CC2E}"/>
              </a:ext>
            </a:extLst>
          </p:cNvPr>
          <p:cNvCxnSpPr>
            <a:cxnSpLocks/>
          </p:cNvCxnSpPr>
          <p:nvPr/>
        </p:nvCxnSpPr>
        <p:spPr>
          <a:xfrm>
            <a:off x="6384010" y="1527927"/>
            <a:ext cx="48503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8F1866-F6C3-EF97-1D01-F6AD9BC54D1A}"/>
              </a:ext>
            </a:extLst>
          </p:cNvPr>
          <p:cNvCxnSpPr>
            <a:cxnSpLocks/>
          </p:cNvCxnSpPr>
          <p:nvPr/>
        </p:nvCxnSpPr>
        <p:spPr>
          <a:xfrm>
            <a:off x="1333505" y="1872056"/>
            <a:ext cx="9780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AC9CF0-9B99-FF32-AC15-1F57FAEE6AA2}"/>
              </a:ext>
            </a:extLst>
          </p:cNvPr>
          <p:cNvCxnSpPr>
            <a:cxnSpLocks/>
          </p:cNvCxnSpPr>
          <p:nvPr/>
        </p:nvCxnSpPr>
        <p:spPr>
          <a:xfrm>
            <a:off x="3339034" y="1915312"/>
            <a:ext cx="7438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25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237414" y="407127"/>
            <a:ext cx="11690097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577579" y="634418"/>
            <a:ext cx="622392" cy="605202"/>
            <a:chOff x="2697431" y="1071030"/>
            <a:chExt cx="622392" cy="60520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244132" y="633981"/>
            <a:ext cx="10279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một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baseline="0" dirty="0" err="1">
                <a:solidFill>
                  <a:srgbClr val="002060"/>
                </a:solidFill>
                <a:latin typeface="Calibri" panose="020F0502020204030204"/>
              </a:rPr>
              <a:t>ngầm</a:t>
            </a: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baseline="0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7684m.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một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đoạn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3156m,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Hai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đoạn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3472m.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đoạn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ngầm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FA89E-27A4-336D-A469-2F7CB034C76F}"/>
              </a:ext>
            </a:extLst>
          </p:cNvPr>
          <p:cNvSpPr txBox="1"/>
          <p:nvPr/>
        </p:nvSpPr>
        <p:spPr>
          <a:xfrm>
            <a:off x="861419" y="2480879"/>
            <a:ext cx="171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Tóm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tắt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: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4EA22-D962-197A-6D50-F176D6D852E5}"/>
              </a:ext>
            </a:extLst>
          </p:cNvPr>
          <p:cNvSpPr txBox="1"/>
          <p:nvPr/>
        </p:nvSpPr>
        <p:spPr>
          <a:xfrm>
            <a:off x="557007" y="3189440"/>
            <a:ext cx="270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1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: 3156m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34657-8E59-D78C-75B4-98A8A960BC03}"/>
              </a:ext>
            </a:extLst>
          </p:cNvPr>
          <p:cNvSpPr txBox="1"/>
          <p:nvPr/>
        </p:nvSpPr>
        <p:spPr>
          <a:xfrm>
            <a:off x="557007" y="3679213"/>
            <a:ext cx="270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2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: 3472m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1A056-1EC7-24AC-DF1E-0C6F7E8497F1}"/>
              </a:ext>
            </a:extLst>
          </p:cNvPr>
          <p:cNvSpPr txBox="1"/>
          <p:nvPr/>
        </p:nvSpPr>
        <p:spPr>
          <a:xfrm>
            <a:off x="557007" y="4168986"/>
            <a:ext cx="581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Đ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oạn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ngầm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: …….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6C2359-6934-8421-9D62-E5FA5A7298AB}"/>
              </a:ext>
            </a:extLst>
          </p:cNvPr>
          <p:cNvCxnSpPr/>
          <p:nvPr/>
        </p:nvCxnSpPr>
        <p:spPr>
          <a:xfrm>
            <a:off x="6255433" y="2267318"/>
            <a:ext cx="0" cy="377558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C5B4E1-A1B2-C3C5-FA67-94D04D8A9834}"/>
              </a:ext>
            </a:extLst>
          </p:cNvPr>
          <p:cNvSpPr txBox="1"/>
          <p:nvPr/>
        </p:nvSpPr>
        <p:spPr>
          <a:xfrm>
            <a:off x="8644644" y="2480879"/>
            <a:ext cx="171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>
                <a:solidFill>
                  <a:srgbClr val="002060"/>
                </a:solidFill>
                <a:latin typeface="Calibri" panose="020F0502020204030204"/>
              </a:rPr>
              <a:t>Bài </a:t>
            </a:r>
            <a:r>
              <a:rPr lang="en-US" sz="2800" b="1" u="sng" dirty="0" err="1">
                <a:solidFill>
                  <a:srgbClr val="002060"/>
                </a:solidFill>
                <a:latin typeface="Calibri" panose="020F0502020204030204"/>
              </a:rPr>
              <a:t>giải</a:t>
            </a:r>
            <a:r>
              <a:rPr lang="en-US" sz="2800" b="1" u="sng" dirty="0">
                <a:solidFill>
                  <a:srgbClr val="002060"/>
                </a:solidFill>
                <a:latin typeface="Calibri" panose="020F0502020204030204"/>
              </a:rPr>
              <a:t>: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476C9D-1F08-BECA-2454-587F89614899}"/>
              </a:ext>
            </a:extLst>
          </p:cNvPr>
          <p:cNvSpPr txBox="1"/>
          <p:nvPr/>
        </p:nvSpPr>
        <p:spPr>
          <a:xfrm>
            <a:off x="6468401" y="2930275"/>
            <a:ext cx="4997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đoạn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656BA6-BEC2-1537-ED75-A26AAB513A4C}"/>
              </a:ext>
            </a:extLst>
          </p:cNvPr>
          <p:cNvSpPr txBox="1"/>
          <p:nvPr/>
        </p:nvSpPr>
        <p:spPr>
          <a:xfrm>
            <a:off x="6830936" y="3814782"/>
            <a:ext cx="452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3156 + 3472 = 6628 (m) 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A06CC-BBBD-353C-5DB8-0C8AFC88126E}"/>
              </a:ext>
            </a:extLst>
          </p:cNvPr>
          <p:cNvSpPr txBox="1"/>
          <p:nvPr/>
        </p:nvSpPr>
        <p:spPr>
          <a:xfrm>
            <a:off x="6426820" y="4291835"/>
            <a:ext cx="5039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Đoạn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ngầm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::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FF13D9-EFAB-304C-3448-00E1E3B8D93B}"/>
              </a:ext>
            </a:extLst>
          </p:cNvPr>
          <p:cNvSpPr txBox="1"/>
          <p:nvPr/>
        </p:nvSpPr>
        <p:spPr>
          <a:xfrm>
            <a:off x="6706806" y="5148685"/>
            <a:ext cx="452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7684 – 6628 = 1056 (m) 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35EE5C-27EB-A004-D95E-C034EB559151}"/>
              </a:ext>
            </a:extLst>
          </p:cNvPr>
          <p:cNvSpPr txBox="1"/>
          <p:nvPr/>
        </p:nvSpPr>
        <p:spPr>
          <a:xfrm>
            <a:off x="8967342" y="5634021"/>
            <a:ext cx="259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1056 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m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108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chung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68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69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80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70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2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1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2" name="Picture 181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Picture 8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6" name="Hexagon 15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9" name="Hexagon 18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22" name="Hexagon 21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24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2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8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9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30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31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32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33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0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1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2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3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4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5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6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37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238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239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0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1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2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3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4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5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6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7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8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9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0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1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2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3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4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5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6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7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8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9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0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1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2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3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4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5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6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7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8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9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0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1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2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3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4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5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6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7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8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9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0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1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2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3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4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5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6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7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8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9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0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1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2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3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4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5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6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7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8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9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0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1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2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3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4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5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6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7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8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9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0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1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2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3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4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5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6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7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8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9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0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1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2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3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4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5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6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7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8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9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0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1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2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3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4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5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6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7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343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0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1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44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50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55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554" name="TextBox 553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555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55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9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66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63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76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867" name="Group 866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868" name="Picture 867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869" name="Oval 868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870" name="Group 869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871" name="Picture 870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872" name="Oval 871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73" name="Group 872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874" name="Picture 873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875" name="Oval 874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76" name="Group 875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877" name="Picture 87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878" name="Oval 877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879" name="Picture 87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880" name="Action Button: End 879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1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5082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18"/>
          </a:xfrm>
          <a:prstGeom prst="rect">
            <a:avLst/>
          </a:prstGeom>
        </p:spPr>
      </p:pic>
      <p:pic>
        <p:nvPicPr>
          <p:cNvPr id="23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3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4000+ 3000= ?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7000</a:t>
            </a: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6000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5000</a:t>
            </a: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9000</a:t>
            </a:r>
          </a:p>
        </p:txBody>
      </p:sp>
      <p:pic>
        <p:nvPicPr>
          <p:cNvPr id="39" name="Picture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1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5000–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2000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Hexagon 8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7000</a:t>
            </a: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2000</a:t>
            </a:r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4000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95" name="Picture 9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13" y="270813"/>
            <a:ext cx="2857500" cy="2857500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815017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8000 - 3000 = ?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4000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5000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7000</a:t>
            </a: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9" name="Picture 3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6000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+2000= ?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5000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4000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9000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7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</TotalTime>
  <Words>413</Words>
  <Application>Microsoft Office PowerPoint</Application>
  <PresentationFormat>Widescreen</PresentationFormat>
  <Paragraphs>95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UTM HelvetIns</vt:lpstr>
      <vt:lpstr>Arial</vt:lpstr>
      <vt:lpstr>Calibri Light</vt:lpstr>
      <vt:lpstr>Cambria</vt:lpstr>
      <vt:lpstr>Fujiyama</vt:lpstr>
      <vt:lpstr>UTM Alexander</vt:lpstr>
      <vt:lpstr>Times New Roman</vt:lpstr>
      <vt:lpstr>UTM Davida</vt:lpstr>
      <vt:lpstr>等线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a46905 Mai Minh Thế</cp:lastModifiedBy>
  <cp:revision>55</cp:revision>
  <dcterms:created xsi:type="dcterms:W3CDTF">2023-04-09T01:12:44Z</dcterms:created>
  <dcterms:modified xsi:type="dcterms:W3CDTF">2026-02-12T01:50:11Z</dcterms:modified>
</cp:coreProperties>
</file>