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75" r:id="rId2"/>
    <p:sldId id="2676" r:id="rId3"/>
    <p:sldId id="2642" r:id="rId4"/>
    <p:sldId id="329" r:id="rId5"/>
    <p:sldId id="411" r:id="rId6"/>
    <p:sldId id="412" r:id="rId7"/>
    <p:sldId id="413" r:id="rId8"/>
    <p:sldId id="2648" r:id="rId9"/>
    <p:sldId id="2664" r:id="rId10"/>
    <p:sldId id="2650" r:id="rId11"/>
    <p:sldId id="2670" r:id="rId12"/>
    <p:sldId id="2651" r:id="rId13"/>
    <p:sldId id="2671" r:id="rId14"/>
    <p:sldId id="2672" r:id="rId15"/>
    <p:sldId id="2674" r:id="rId16"/>
    <p:sldId id="2661" r:id="rId17"/>
    <p:sldId id="266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50" d="100"/>
          <a:sy n="50" d="100"/>
        </p:scale>
        <p:origin x="1891" y="8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76FD4-43FD-442C-B924-3D4A6054876E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73E15B-6CAF-4A40-BFD3-82F1287CD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673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6676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323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120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896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619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234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549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857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625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190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330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90CD8-5DD4-F85F-A9EC-FDBFC5C219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772A21-219C-7019-6F8C-A1DC04891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89EBB5-3097-1B8C-93C6-A69ECEE80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A8519-AC9C-4560-8C2E-2806CD5D49CB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1312F-E1E3-3BF3-96DF-B5715A5F5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7F1DE0-6693-B349-4F46-AD1B6291E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7D4F4-8129-4542-83E9-D174A9074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80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9054E-1519-D81A-EDA8-13B1DC646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56DFC4-3050-8630-5A6C-5E8114BD8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B01CE2-430D-B246-1279-D412B4855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A8519-AC9C-4560-8C2E-2806CD5D49CB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E61DD8-DA55-10CE-D866-6E6F534AA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1BF06-DBFF-6C65-F436-C3DBFB348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7D4F4-8129-4542-83E9-D174A9074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468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44034F-86FF-71B6-2DAF-391C4DE589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B4C1B0-CE87-5C11-4C77-8746B6BF0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5C006-2A57-C927-6F88-9D200A98B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A8519-AC9C-4560-8C2E-2806CD5D49CB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B1495-95E6-98B7-0480-487228F9B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84234-101B-A25C-62A4-6DF94ED39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7D4F4-8129-4542-83E9-D174A9074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104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738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4085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F80FB-B1E6-D735-1588-939511389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BFB65-6E47-EFAC-80B2-E7595F83A5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5FF8D-18D3-8BB9-EB9C-6AFCA6E41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A8519-AC9C-4560-8C2E-2806CD5D49CB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3166AA-10FE-B979-86D0-D50BEA5F4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8B39F-BB5E-A16D-9B21-B3C8809A4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7D4F4-8129-4542-83E9-D174A9074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179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734B7-5159-5AFA-94B1-33F2E28B1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6C51D0-C7E8-5FF8-85AA-2B23F4F64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9C5EE5-D45E-EFB1-E162-83682F60C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A8519-AC9C-4560-8C2E-2806CD5D49CB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17219-959E-F87F-4AB3-0B2385F7A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8C254D-D1B4-1A56-3C73-771090485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7D4F4-8129-4542-83E9-D174A9074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051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1355C-84EC-34C1-23EB-715B7B913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48411-4B6C-8C3C-8F41-F8F1ED9483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43257A-68E4-2218-6545-4B3C0293A2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F86B4E-3516-20B6-1F50-11444A825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A8519-AC9C-4560-8C2E-2806CD5D49CB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14AE7B-82CA-F428-B545-F6217EA81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2E560E-8B9F-AAD4-5D87-AC402764D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7D4F4-8129-4542-83E9-D174A9074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158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A480C-1A9D-E1B4-977E-00A8C68B2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3EE42E-916D-34C0-538D-499121B0E7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D7A6FC-C7DC-FB21-AC99-4CF2908E9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999E3D-D597-F7BA-BA74-F0EACD7AA3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927F5-B483-95E7-431A-6920ADB539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8B06D5-A98E-C615-BF4E-4F16CE92F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A8519-AC9C-4560-8C2E-2806CD5D49CB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08ACFC-A054-0CD3-EC32-7D06E55F5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EA1F63-8CEF-D0BD-753B-B52C9FC2A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7D4F4-8129-4542-83E9-D174A9074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646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5E354-958F-203E-4D71-74E1974F7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6FA507-ECCE-3FE9-E116-96864E1E6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A8519-AC9C-4560-8C2E-2806CD5D49CB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B6DBF3-F7DF-B689-DCAC-C30DC0DA8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6C2C76-2E7E-0318-B126-7483CE066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7D4F4-8129-4542-83E9-D174A9074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492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7BF7C6-29AB-2FA6-8CE0-ADB652406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A8519-AC9C-4560-8C2E-2806CD5D49CB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5D4608-287A-EDD1-7544-8CC012E80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92AB81-4FE7-1265-C10F-0B666D2EA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7D4F4-8129-4542-83E9-D174A9074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45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3E21C-CAC8-CB69-1B61-A69920D80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83916-7F4D-1326-7C47-E1F944C40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C2B83D-6425-ADD4-F9C7-1AF0C450CE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66FC84-F2F9-CF77-9E58-D75A0ED3B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A8519-AC9C-4560-8C2E-2806CD5D49CB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2CF6DC-FFAC-6527-86D6-E7CD85338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FEB0AA-7EE3-3852-3195-64A18518F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7D4F4-8129-4542-83E9-D174A9074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507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9C15B-78E9-86D0-BF8B-CB742F5A1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270E71-DAC4-686B-11CB-F00443C8F2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268287-1AD5-8453-4C58-4999B16C7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134994-7827-DDDC-8385-217BED210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A8519-AC9C-4560-8C2E-2806CD5D49CB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084551-A68B-1C1E-DDE5-D913AC3AC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A7D833-E6F9-08F9-A680-0EACCC60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7D4F4-8129-4542-83E9-D174A9074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691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5E6A34-A4C5-06F2-E88F-0D4717A92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5017ED-3608-B879-3D6E-23C248930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CC653-EDC5-5499-6F46-C55CA54C00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A8519-AC9C-4560-8C2E-2806CD5D49CB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D9BC6-4A50-649D-734E-105773C9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2690E-4B7A-6BB8-A851-8B5D5BB883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7D4F4-8129-4542-83E9-D174A9074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277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image" Target="../media/image15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14.gif"/><Relationship Id="rId10" Type="http://schemas.openxmlformats.org/officeDocument/2006/relationships/audio" Target="../media/audio1.wav"/><Relationship Id="rId19" Type="http://schemas.openxmlformats.org/officeDocument/2006/relationships/image" Target="../media/image18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0.png"/><Relationship Id="rId18" Type="http://schemas.openxmlformats.org/officeDocument/2006/relationships/image" Target="../media/image18.gif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9.png"/><Relationship Id="rId5" Type="http://schemas.microsoft.com/office/2007/relationships/media" Target="../media/media3.mp3"/><Relationship Id="rId15" Type="http://schemas.openxmlformats.org/officeDocument/2006/relationships/image" Target="../media/image15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2.png"/><Relationship Id="rId18" Type="http://schemas.openxmlformats.org/officeDocument/2006/relationships/image" Target="../media/image18.gif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1.png"/><Relationship Id="rId17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9.png"/><Relationship Id="rId5" Type="http://schemas.microsoft.com/office/2007/relationships/media" Target="../media/media3.mp3"/><Relationship Id="rId15" Type="http://schemas.openxmlformats.org/officeDocument/2006/relationships/image" Target="../media/image15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3.png"/><Relationship Id="rId18" Type="http://schemas.openxmlformats.org/officeDocument/2006/relationships/image" Target="../media/image18.gif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9.png"/><Relationship Id="rId5" Type="http://schemas.microsoft.com/office/2007/relationships/media" Target="../media/media3.mp3"/><Relationship Id="rId15" Type="http://schemas.openxmlformats.org/officeDocument/2006/relationships/image" Target="../media/image15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12" Type="http://schemas.openxmlformats.org/officeDocument/2006/relationships/image" Target="../media/image27.sv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27.png"/><Relationship Id="rId5" Type="http://schemas.openxmlformats.org/officeDocument/2006/relationships/image" Target="../media/image5.png"/><Relationship Id="rId15" Type="http://schemas.openxmlformats.org/officeDocument/2006/relationships/image" Target="../media/image29.png"/><Relationship Id="rId10" Type="http://schemas.openxmlformats.org/officeDocument/2006/relationships/image" Target="../media/image25.svg"/><Relationship Id="rId4" Type="http://schemas.openxmlformats.org/officeDocument/2006/relationships/image" Target="../media/image24.png"/><Relationship Id="rId9" Type="http://schemas.openxmlformats.org/officeDocument/2006/relationships/image" Target="../media/image26.png"/><Relationship Id="rId14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3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3203439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146</a:t>
            </a:r>
            <a:endParaRPr lang="en-US" altLang="zh-CN" sz="6000" kern="800" dirty="0" smtClean="0">
              <a:ln w="28575">
                <a:noFill/>
              </a:ln>
              <a:solidFill>
                <a:srgbClr val="4472C4">
                  <a:lumMod val="75000"/>
                </a:srgbClr>
              </a:solidFill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kern="800" noProof="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PHÉP CỘNG TRONG PHẠM VI 100 000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noProof="0" dirty="0" smtClean="0">
                <a:solidFill>
                  <a:prstClr val="black"/>
                </a:solidFill>
                <a:latin typeface="Calibri" panose="020F0502020204030204"/>
              </a:rPr>
              <a:t>66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92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490BF24-902B-424F-A37D-C664E00A1C66}"/>
              </a:ext>
            </a:extLst>
          </p:cNvPr>
          <p:cNvSpPr txBox="1"/>
          <p:nvPr/>
        </p:nvSpPr>
        <p:spPr>
          <a:xfrm>
            <a:off x="576580" y="1368425"/>
            <a:ext cx="260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14 </a:t>
            </a:r>
            <a:r>
              <a:rPr lang="en-US" sz="4000" dirty="0">
                <a:solidFill>
                  <a:srgbClr val="002060"/>
                </a:solidFill>
                <a:latin typeface="Arial"/>
                <a:ea typeface="微软雅黑"/>
              </a:rPr>
              <a:t>835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2060"/>
                </a:solidFill>
                <a:latin typeface="Arial"/>
                <a:ea typeface="微软雅黑"/>
              </a:rPr>
              <a:t>42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709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B834DA6-BCB5-4DE9-84D4-7A692BBA1868}"/>
              </a:ext>
            </a:extLst>
          </p:cNvPr>
          <p:cNvCxnSpPr>
            <a:cxnSpLocks/>
          </p:cNvCxnSpPr>
          <p:nvPr/>
        </p:nvCxnSpPr>
        <p:spPr>
          <a:xfrm>
            <a:off x="652780" y="2576421"/>
            <a:ext cx="158559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53E3BFC-2F48-455B-ADD4-233F33735581}"/>
              </a:ext>
            </a:extLst>
          </p:cNvPr>
          <p:cNvSpPr txBox="1"/>
          <p:nvPr/>
        </p:nvSpPr>
        <p:spPr>
          <a:xfrm>
            <a:off x="278958" y="1707937"/>
            <a:ext cx="447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E7D9F3-98AD-46B2-98AF-8DF8019E4EDB}"/>
              </a:ext>
            </a:extLst>
          </p:cNvPr>
          <p:cNvSpPr txBox="1"/>
          <p:nvPr/>
        </p:nvSpPr>
        <p:spPr>
          <a:xfrm>
            <a:off x="2775699" y="1498764"/>
            <a:ext cx="9132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</a:rPr>
              <a:t>cộng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</a:rPr>
              <a:t> 9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</a:rPr>
              <a:t>bằng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</a:rPr>
              <a:t> 15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</a:rPr>
              <a:t> 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</a:rPr>
              <a:t>nhớ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</a:rPr>
              <a:t> 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5ADBB8-C82A-496C-8DB3-95F6952BFEA2}"/>
              </a:ext>
            </a:extLst>
          </p:cNvPr>
          <p:cNvSpPr txBox="1"/>
          <p:nvPr/>
        </p:nvSpPr>
        <p:spPr>
          <a:xfrm>
            <a:off x="1842057" y="2502110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2060"/>
                </a:solidFill>
                <a:latin typeface="Arial"/>
                <a:ea typeface="微软雅黑"/>
              </a:rPr>
              <a:t>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B490A2-2ECD-4F9E-9984-513D5FA76905}"/>
              </a:ext>
            </a:extLst>
          </p:cNvPr>
          <p:cNvSpPr txBox="1"/>
          <p:nvPr/>
        </p:nvSpPr>
        <p:spPr>
          <a:xfrm>
            <a:off x="2775700" y="2009849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</a:rPr>
              <a:t>thêm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</a:rPr>
              <a:t> 1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</a:rPr>
              <a:t>bằng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</a:rPr>
              <a:t> 4; </a:t>
            </a:r>
            <a:r>
              <a:rPr lang="en-US" sz="2800" b="1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4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</a:rPr>
              <a:t>cộng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</a:rPr>
              <a:t> 0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</a:rPr>
              <a:t>bằng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</a:rPr>
              <a:t> </a:t>
            </a:r>
            <a:r>
              <a:rPr lang="en-US" sz="2800" b="1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4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</a:rPr>
              <a:t>viết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</a:rPr>
              <a:t> 4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9034BC-62B9-4A4B-BB28-84FEDF46FA70}"/>
              </a:ext>
            </a:extLst>
          </p:cNvPr>
          <p:cNvSpPr txBox="1"/>
          <p:nvPr/>
        </p:nvSpPr>
        <p:spPr>
          <a:xfrm>
            <a:off x="1569085" y="2502110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2060"/>
                </a:solidFill>
                <a:latin typeface="Arial"/>
                <a:ea typeface="微软雅黑"/>
              </a:rPr>
              <a:t>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1C409D-2750-4937-9770-9A70A446A483}"/>
              </a:ext>
            </a:extLst>
          </p:cNvPr>
          <p:cNvSpPr txBox="1"/>
          <p:nvPr/>
        </p:nvSpPr>
        <p:spPr>
          <a:xfrm>
            <a:off x="2755380" y="2560937"/>
            <a:ext cx="9436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noProof="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8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</a:rPr>
              <a:t>cộng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</a:rPr>
              <a:t> 7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</a:rPr>
              <a:t> 15,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</a:rPr>
              <a:t>viết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</a:rPr>
              <a:t> 5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</a:rPr>
              <a:t>nhớ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</a:rPr>
              <a:t> 1.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590E7C-A25E-41A9-A6A8-83CB16CC99E3}"/>
              </a:ext>
            </a:extLst>
          </p:cNvPr>
          <p:cNvSpPr txBox="1"/>
          <p:nvPr/>
        </p:nvSpPr>
        <p:spPr>
          <a:xfrm>
            <a:off x="1302229" y="2505495"/>
            <a:ext cx="317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2060"/>
                </a:solidFill>
                <a:latin typeface="Arial"/>
                <a:ea typeface="微软雅黑"/>
              </a:rPr>
              <a:t>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00957C-BFBA-4FCB-992F-8F391F8EDCA7}"/>
              </a:ext>
            </a:extLst>
          </p:cNvPr>
          <p:cNvSpPr txBox="1"/>
          <p:nvPr/>
        </p:nvSpPr>
        <p:spPr>
          <a:xfrm>
            <a:off x="2755380" y="314920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4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thêm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5; </a:t>
            </a:r>
            <a:r>
              <a:rPr lang="en-US" sz="2800" b="1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5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7,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7.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5E7FA0-ECCB-4537-BFAF-35636EF68988}"/>
              </a:ext>
            </a:extLst>
          </p:cNvPr>
          <p:cNvSpPr txBox="1"/>
          <p:nvPr/>
        </p:nvSpPr>
        <p:spPr>
          <a:xfrm>
            <a:off x="874915" y="2511635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2060"/>
                </a:solidFill>
                <a:latin typeface="Arial"/>
                <a:ea typeface="微软雅黑"/>
              </a:rPr>
              <a:t>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19FBFB2-B8D4-4527-BDB1-1344A31EEC06}"/>
              </a:ext>
            </a:extLst>
          </p:cNvPr>
          <p:cNvSpPr/>
          <p:nvPr/>
        </p:nvSpPr>
        <p:spPr>
          <a:xfrm>
            <a:off x="3419474" y="447675"/>
            <a:ext cx="4972049" cy="6719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14 835 + 42 709 = 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7F479DB-9EFF-4D59-8D11-C8CFF0F068E6}"/>
              </a:ext>
            </a:extLst>
          </p:cNvPr>
          <p:cNvSpPr txBox="1"/>
          <p:nvPr/>
        </p:nvSpPr>
        <p:spPr>
          <a:xfrm>
            <a:off x="570115" y="2511635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2060"/>
                </a:solidFill>
                <a:latin typeface="Arial"/>
                <a:ea typeface="微软雅黑"/>
              </a:rPr>
              <a:t>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4DE4BE4-660D-4B08-92CF-A574124F7F9C}"/>
              </a:ext>
            </a:extLst>
          </p:cNvPr>
          <p:cNvSpPr txBox="1"/>
          <p:nvPr/>
        </p:nvSpPr>
        <p:spPr>
          <a:xfrm>
            <a:off x="2764905" y="381595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4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5,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2F55E25-1DF5-7375-4B12-852E79CC0EC6}"/>
              </a:ext>
            </a:extLst>
          </p:cNvPr>
          <p:cNvSpPr/>
          <p:nvPr/>
        </p:nvSpPr>
        <p:spPr>
          <a:xfrm>
            <a:off x="3609975" y="4619625"/>
            <a:ext cx="5191125" cy="885825"/>
          </a:xfrm>
          <a:prstGeom prst="roundRect">
            <a:avLst>
              <a:gd name="adj" fmla="val 47850"/>
            </a:avLst>
          </a:prstGeom>
          <a:ln w="57150">
            <a:solidFill>
              <a:srgbClr val="EB3D94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14 835 + 42 709 = 57 544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287A82-E05F-AB60-D1D0-25C0F4B847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35" b="89381" l="3409" r="89773">
                        <a14:foregroundMark x1="10227" y1="26549" x2="10227" y2="26549"/>
                        <a14:foregroundMark x1="7955" y1="25664" x2="7955" y2="25664"/>
                        <a14:foregroundMark x1="3409" y1="25664" x2="3409" y2="25664"/>
                        <a14:foregroundMark x1="34091" y1="69027" x2="34091" y2="69027"/>
                        <a14:foregroundMark x1="28409" y1="69912" x2="28409" y2="69912"/>
                        <a14:foregroundMark x1="32955" y1="69027" x2="32955" y2="690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57254" y="820154"/>
            <a:ext cx="1396624" cy="179339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1514897-63F3-756E-EF9D-342748C3B40C}"/>
              </a:ext>
            </a:extLst>
          </p:cNvPr>
          <p:cNvGrpSpPr/>
          <p:nvPr/>
        </p:nvGrpSpPr>
        <p:grpSpPr>
          <a:xfrm>
            <a:off x="8657717" y="169048"/>
            <a:ext cx="2613663" cy="1077218"/>
            <a:chOff x="9040272" y="169048"/>
            <a:chExt cx="2613663" cy="1077218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ACD09CF2-4DBF-CB99-E7BD-F3463CBEDC56}"/>
                </a:ext>
              </a:extLst>
            </p:cNvPr>
            <p:cNvSpPr/>
            <p:nvPr/>
          </p:nvSpPr>
          <p:spPr>
            <a:xfrm>
              <a:off x="9040272" y="186562"/>
              <a:ext cx="2613663" cy="991335"/>
            </a:xfrm>
            <a:prstGeom prst="wedgeRoundRectCallout">
              <a:avLst>
                <a:gd name="adj1" fmla="val 53121"/>
                <a:gd name="adj2" fmla="val 74736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7D9FDD-5AD0-5223-1BF8-A8B0745A893C}"/>
                </a:ext>
              </a:extLst>
            </p:cNvPr>
            <p:cNvSpPr txBox="1"/>
            <p:nvPr/>
          </p:nvSpPr>
          <p:spPr>
            <a:xfrm>
              <a:off x="9132214" y="169048"/>
              <a:ext cx="239796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dirty="0" err="1"/>
                <a:t>Mình</a:t>
              </a:r>
              <a:r>
                <a:rPr lang="en-US" sz="1600" dirty="0"/>
                <a:t> </a:t>
              </a:r>
              <a:r>
                <a:rPr lang="en-US" sz="1600" dirty="0" err="1"/>
                <a:t>đã</a:t>
              </a:r>
              <a:r>
                <a:rPr lang="en-US" sz="1600" dirty="0"/>
                <a:t> </a:t>
              </a:r>
              <a:r>
                <a:rPr lang="en-US" sz="1600" dirty="0" err="1"/>
                <a:t>biết</a:t>
              </a:r>
              <a:r>
                <a:rPr lang="en-US" sz="1600" dirty="0"/>
                <a:t> </a:t>
              </a:r>
              <a:r>
                <a:rPr lang="en-US" sz="1600" dirty="0" err="1"/>
                <a:t>cách</a:t>
              </a:r>
              <a:r>
                <a:rPr lang="en-US" sz="1600" dirty="0"/>
                <a:t> </a:t>
              </a:r>
              <a:r>
                <a:rPr lang="en-US" sz="1600" dirty="0" err="1"/>
                <a:t>cộng</a:t>
              </a:r>
              <a:r>
                <a:rPr lang="en-US" sz="1600" dirty="0"/>
                <a:t> </a:t>
              </a:r>
              <a:r>
                <a:rPr lang="en-US" sz="1600" dirty="0" err="1"/>
                <a:t>các</a:t>
              </a:r>
              <a:r>
                <a:rPr lang="en-US" sz="1600" dirty="0"/>
                <a:t> </a:t>
              </a:r>
              <a:r>
                <a:rPr lang="en-US" sz="1600" dirty="0" err="1"/>
                <a:t>số</a:t>
              </a:r>
              <a:r>
                <a:rPr lang="en-US" sz="1600" dirty="0"/>
                <a:t> </a:t>
              </a:r>
              <a:r>
                <a:rPr lang="en-US" sz="1600" dirty="0" err="1"/>
                <a:t>có</a:t>
              </a:r>
              <a:r>
                <a:rPr lang="en-US" sz="1600" dirty="0"/>
                <a:t> </a:t>
              </a:r>
              <a:r>
                <a:rPr lang="en-US" sz="1600" dirty="0" err="1"/>
                <a:t>bốn</a:t>
              </a:r>
              <a:r>
                <a:rPr lang="en-US" sz="1600" dirty="0"/>
                <a:t> </a:t>
              </a:r>
              <a:r>
                <a:rPr lang="en-US" sz="1600" dirty="0" err="1"/>
                <a:t>chữ</a:t>
              </a:r>
              <a:r>
                <a:rPr lang="en-US" sz="1600" dirty="0"/>
                <a:t> </a:t>
              </a:r>
              <a:r>
                <a:rPr lang="en-US" sz="1600" dirty="0" err="1"/>
                <a:t>số</a:t>
              </a:r>
              <a:r>
                <a:rPr lang="en-US" sz="1600" dirty="0"/>
                <a:t>. </a:t>
              </a:r>
              <a:r>
                <a:rPr lang="en-US" sz="1600" dirty="0" err="1"/>
                <a:t>Vậy</a:t>
              </a:r>
              <a:r>
                <a:rPr lang="en-US" sz="1600" dirty="0"/>
                <a:t> </a:t>
              </a:r>
              <a:r>
                <a:rPr lang="en-US" sz="1600" dirty="0" err="1"/>
                <a:t>cộng</a:t>
              </a:r>
              <a:r>
                <a:rPr lang="en-US" sz="1600" dirty="0"/>
                <a:t> </a:t>
              </a:r>
              <a:r>
                <a:rPr lang="en-US" sz="1600" dirty="0" err="1"/>
                <a:t>các</a:t>
              </a:r>
              <a:r>
                <a:rPr lang="en-US" sz="1600" dirty="0"/>
                <a:t> </a:t>
              </a:r>
              <a:r>
                <a:rPr lang="en-US" sz="1600" dirty="0" err="1"/>
                <a:t>số</a:t>
              </a:r>
              <a:r>
                <a:rPr lang="en-US" sz="1600" dirty="0"/>
                <a:t> </a:t>
              </a:r>
              <a:r>
                <a:rPr lang="en-US" sz="1600" dirty="0" err="1"/>
                <a:t>có</a:t>
              </a:r>
              <a:r>
                <a:rPr lang="en-US" sz="1600" dirty="0"/>
                <a:t> </a:t>
              </a:r>
              <a:r>
                <a:rPr lang="en-US" sz="1600" dirty="0" err="1"/>
                <a:t>năm</a:t>
              </a:r>
              <a:r>
                <a:rPr lang="en-US" sz="1600" dirty="0"/>
                <a:t> </a:t>
              </a:r>
              <a:r>
                <a:rPr lang="en-US" sz="1600" dirty="0" err="1"/>
                <a:t>chữ</a:t>
              </a:r>
              <a:r>
                <a:rPr lang="en-US" sz="1600" dirty="0"/>
                <a:t> </a:t>
              </a:r>
              <a:r>
                <a:rPr lang="en-US" sz="1600" dirty="0" err="1"/>
                <a:t>số</a:t>
              </a:r>
              <a:r>
                <a:rPr lang="en-US" sz="1600" dirty="0"/>
                <a:t> </a:t>
              </a:r>
              <a:r>
                <a:rPr lang="en-US" sz="1600" dirty="0" err="1"/>
                <a:t>thì</a:t>
              </a:r>
              <a:r>
                <a:rPr lang="en-US" sz="1600" dirty="0"/>
                <a:t> </a:t>
              </a:r>
              <a:r>
                <a:rPr lang="en-US" sz="1600" dirty="0" err="1"/>
                <a:t>làm</a:t>
              </a:r>
              <a:r>
                <a:rPr lang="en-US" sz="1600" dirty="0"/>
                <a:t> </a:t>
              </a:r>
              <a:r>
                <a:rPr lang="en-US" sz="1600" dirty="0" err="1"/>
                <a:t>như</a:t>
              </a:r>
              <a:r>
                <a:rPr lang="en-US" sz="1600" dirty="0"/>
                <a:t> </a:t>
              </a:r>
              <a:r>
                <a:rPr lang="en-US" sz="1600" dirty="0" err="1"/>
                <a:t>thế</a:t>
              </a:r>
              <a:r>
                <a:rPr lang="en-US" sz="1600" dirty="0"/>
                <a:t> </a:t>
              </a:r>
              <a:r>
                <a:rPr lang="en-US" sz="1600" dirty="0" err="1"/>
                <a:t>nào</a:t>
              </a:r>
              <a:r>
                <a:rPr lang="en-US" sz="1600" dirty="0"/>
                <a:t> </a:t>
              </a:r>
              <a:r>
                <a:rPr lang="en-US" sz="1600" dirty="0" err="1"/>
                <a:t>nhỉ</a:t>
              </a:r>
              <a:r>
                <a:rPr lang="en-US" sz="1600" dirty="0"/>
                <a:t>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588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 animBg="1"/>
      <p:bldP spid="31" grpId="0"/>
      <p:bldP spid="32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1094C3-554E-472B-97B3-2747FE9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97" y="25400"/>
            <a:ext cx="860500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63" y="580460"/>
            <a:ext cx="8934416" cy="55765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631" y="5461000"/>
            <a:ext cx="122337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" y="5156200"/>
            <a:ext cx="1742988" cy="154932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3653" y="2"/>
            <a:ext cx="3938348" cy="39383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79401"/>
            <a:ext cx="2284165" cy="23898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7DA0CF-D844-C666-9F29-58F867D6EF4D}"/>
              </a:ext>
            </a:extLst>
          </p:cNvPr>
          <p:cNvSpPr txBox="1"/>
          <p:nvPr/>
        </p:nvSpPr>
        <p:spPr>
          <a:xfrm>
            <a:off x="2638425" y="2047875"/>
            <a:ext cx="55911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451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sp>
        <p:nvSpPr>
          <p:cNvPr id="30" name="Text Box 14">
            <a:extLst>
              <a:ext uri="{FF2B5EF4-FFF2-40B4-BE49-F238E27FC236}">
                <a16:creationId xmlns:a16="http://schemas.microsoft.com/office/drawing/2014/main" id="{24B97DA0-9CBB-479B-955F-8034B6EDBDF2}"/>
              </a:ext>
            </a:extLst>
          </p:cNvPr>
          <p:cNvSpPr txBox="1"/>
          <p:nvPr/>
        </p:nvSpPr>
        <p:spPr>
          <a:xfrm>
            <a:off x="284961" y="48912"/>
            <a:ext cx="2124751" cy="850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1.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Tính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B0B9F2-6EAB-2B74-D5A3-0DB7464360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02" y="1147874"/>
            <a:ext cx="11806396" cy="38651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956BA5-4C24-16BB-70FF-AFEA255E8B21}"/>
              </a:ext>
            </a:extLst>
          </p:cNvPr>
          <p:cNvSpPr txBox="1"/>
          <p:nvPr/>
        </p:nvSpPr>
        <p:spPr>
          <a:xfrm>
            <a:off x="2000923" y="3560779"/>
            <a:ext cx="1226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39769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F431A6-8499-901A-01A8-41CBA6ACFDE7}"/>
              </a:ext>
            </a:extLst>
          </p:cNvPr>
          <p:cNvSpPr txBox="1"/>
          <p:nvPr/>
        </p:nvSpPr>
        <p:spPr>
          <a:xfrm>
            <a:off x="5859752" y="3555674"/>
            <a:ext cx="1226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89272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ED2633-7DA9-EF75-8C56-557A535BD069}"/>
              </a:ext>
            </a:extLst>
          </p:cNvPr>
          <p:cNvSpPr txBox="1"/>
          <p:nvPr/>
        </p:nvSpPr>
        <p:spPr>
          <a:xfrm>
            <a:off x="9718581" y="3555673"/>
            <a:ext cx="1226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62936</a:t>
            </a:r>
          </a:p>
        </p:txBody>
      </p:sp>
    </p:spTree>
    <p:extLst>
      <p:ext uri="{BB962C8B-B14F-4D97-AF65-F5344CB8AC3E}">
        <p14:creationId xmlns:p14="http://schemas.microsoft.com/office/powerpoint/2010/main" val="122160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sp>
        <p:nvSpPr>
          <p:cNvPr id="30" name="Text Box 14">
            <a:extLst>
              <a:ext uri="{FF2B5EF4-FFF2-40B4-BE49-F238E27FC236}">
                <a16:creationId xmlns:a16="http://schemas.microsoft.com/office/drawing/2014/main" id="{24B97DA0-9CBB-479B-955F-8034B6EDBDF2}"/>
              </a:ext>
            </a:extLst>
          </p:cNvPr>
          <p:cNvSpPr txBox="1"/>
          <p:nvPr/>
        </p:nvSpPr>
        <p:spPr>
          <a:xfrm>
            <a:off x="284961" y="48912"/>
            <a:ext cx="4871239" cy="850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2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. </a:t>
            </a:r>
            <a:r>
              <a:rPr lang="en-US" sz="4400" b="1" kern="0" noProof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Đặt</a:t>
            </a:r>
            <a:r>
              <a:rPr lang="en-US" sz="4400" b="1" kern="0" noProof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400" b="1" kern="0" noProof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tính</a:t>
            </a:r>
            <a:r>
              <a:rPr lang="en-US" sz="4400" b="1" kern="0" noProof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400" b="1" kern="0" noProof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rồi</a:t>
            </a:r>
            <a:r>
              <a:rPr lang="en-US" sz="4400" b="1" kern="0" noProof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400" b="1" kern="0" noProof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t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ính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956BA5-4C24-16BB-70FF-AFEA255E8B21}"/>
              </a:ext>
            </a:extLst>
          </p:cNvPr>
          <p:cNvSpPr txBox="1"/>
          <p:nvPr/>
        </p:nvSpPr>
        <p:spPr>
          <a:xfrm>
            <a:off x="1698502" y="5040036"/>
            <a:ext cx="1584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82 815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00B851-CB64-552F-2932-51A02681B8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75" y="757788"/>
            <a:ext cx="10873952" cy="282551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50E6D5D-1D7B-A16F-DDBD-EA56133618FE}"/>
              </a:ext>
            </a:extLst>
          </p:cNvPr>
          <p:cNvGrpSpPr/>
          <p:nvPr/>
        </p:nvGrpSpPr>
        <p:grpSpPr>
          <a:xfrm>
            <a:off x="1445331" y="3893823"/>
            <a:ext cx="1843969" cy="1077218"/>
            <a:chOff x="1400106" y="4238625"/>
            <a:chExt cx="3045407" cy="107721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A308234-36E7-B7B1-4F63-87FD4C052B8B}"/>
                </a:ext>
              </a:extLst>
            </p:cNvPr>
            <p:cNvSpPr txBox="1"/>
            <p:nvPr/>
          </p:nvSpPr>
          <p:spPr>
            <a:xfrm>
              <a:off x="1844553" y="4238625"/>
              <a:ext cx="26009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2060"/>
                  </a:solidFill>
                  <a:latin typeface="Arial"/>
                  <a:ea typeface="微软雅黑"/>
                </a:rPr>
                <a:t>5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微软雅黑"/>
                </a:rPr>
                <a:t>4 </a:t>
              </a:r>
              <a:r>
                <a:rPr lang="en-US" sz="3200" b="1" noProof="0" dirty="0">
                  <a:solidFill>
                    <a:srgbClr val="002060"/>
                  </a:solidFill>
                  <a:latin typeface="Arial"/>
                  <a:ea typeface="微软雅黑"/>
                </a:rPr>
                <a:t>120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noProof="0" dirty="0">
                  <a:solidFill>
                    <a:srgbClr val="002060"/>
                  </a:solidFill>
                  <a:latin typeface="Arial"/>
                  <a:ea typeface="微软雅黑"/>
                </a:rPr>
                <a:t>28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微软雅黑"/>
                </a:rPr>
                <a:t> 695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66F8D7C-A869-2D76-9145-4D01C6ED9841}"/>
                </a:ext>
              </a:extLst>
            </p:cNvPr>
            <p:cNvSpPr txBox="1"/>
            <p:nvPr/>
          </p:nvSpPr>
          <p:spPr>
            <a:xfrm>
              <a:off x="1400106" y="4489237"/>
              <a:ext cx="447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+</a:t>
              </a: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D43B9DF-263E-C067-25E5-79DA866B7F92}"/>
              </a:ext>
            </a:extLst>
          </p:cNvPr>
          <p:cNvCxnSpPr>
            <a:cxnSpLocks/>
          </p:cNvCxnSpPr>
          <p:nvPr/>
        </p:nvCxnSpPr>
        <p:spPr>
          <a:xfrm>
            <a:off x="1768352" y="5035340"/>
            <a:ext cx="1444748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D45784F-D619-E03C-E1F7-17B877B697BA}"/>
              </a:ext>
            </a:extLst>
          </p:cNvPr>
          <p:cNvSpPr txBox="1"/>
          <p:nvPr/>
        </p:nvSpPr>
        <p:spPr>
          <a:xfrm>
            <a:off x="5303776" y="5040036"/>
            <a:ext cx="1584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89 091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F229303-DADF-B52C-A95E-B0CE5D5AB56D}"/>
              </a:ext>
            </a:extLst>
          </p:cNvPr>
          <p:cNvGrpSpPr/>
          <p:nvPr/>
        </p:nvGrpSpPr>
        <p:grpSpPr>
          <a:xfrm>
            <a:off x="5050605" y="3893823"/>
            <a:ext cx="1843969" cy="1077218"/>
            <a:chOff x="1400106" y="4238625"/>
            <a:chExt cx="3045407" cy="1077218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3C40B66-4E82-60C2-3BC3-8FAD935A75E5}"/>
                </a:ext>
              </a:extLst>
            </p:cNvPr>
            <p:cNvSpPr txBox="1"/>
            <p:nvPr/>
          </p:nvSpPr>
          <p:spPr>
            <a:xfrm>
              <a:off x="1844553" y="4238625"/>
              <a:ext cx="26009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2060"/>
                  </a:solidFill>
                  <a:latin typeface="Arial"/>
                  <a:ea typeface="微软雅黑"/>
                </a:rPr>
                <a:t>37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微软雅黑"/>
                </a:rPr>
                <a:t> </a:t>
              </a:r>
              <a:r>
                <a:rPr kumimoji="0" lang="en-US" sz="3200" b="1" i="0" u="none" strike="noStrike" kern="1200" cap="none" spc="0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微软雅黑"/>
                </a:rPr>
                <a:t>237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微软雅黑"/>
                </a:rPr>
                <a:t>51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微软雅黑"/>
                </a:rPr>
                <a:t> 854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FE2B39E-77B4-B257-74BC-58F09F462495}"/>
                </a:ext>
              </a:extLst>
            </p:cNvPr>
            <p:cNvSpPr txBox="1"/>
            <p:nvPr/>
          </p:nvSpPr>
          <p:spPr>
            <a:xfrm>
              <a:off x="1400106" y="4489237"/>
              <a:ext cx="447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+</a:t>
              </a: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450B2E3-AC53-5F12-752D-A9E7B7726D8D}"/>
              </a:ext>
            </a:extLst>
          </p:cNvPr>
          <p:cNvCxnSpPr>
            <a:cxnSpLocks/>
          </p:cNvCxnSpPr>
          <p:nvPr/>
        </p:nvCxnSpPr>
        <p:spPr>
          <a:xfrm>
            <a:off x="5373626" y="5035340"/>
            <a:ext cx="1444748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B0F0A28B-10E0-705B-160A-8AE9F329CF5A}"/>
              </a:ext>
            </a:extLst>
          </p:cNvPr>
          <p:cNvSpPr txBox="1"/>
          <p:nvPr/>
        </p:nvSpPr>
        <p:spPr>
          <a:xfrm>
            <a:off x="8977374" y="4974760"/>
            <a:ext cx="1584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51 491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D1D653F-DF97-F44E-4FC5-CD2FBE1A834F}"/>
              </a:ext>
            </a:extLst>
          </p:cNvPr>
          <p:cNvGrpSpPr/>
          <p:nvPr/>
        </p:nvGrpSpPr>
        <p:grpSpPr>
          <a:xfrm>
            <a:off x="8724203" y="3828547"/>
            <a:ext cx="1843969" cy="1077218"/>
            <a:chOff x="1400106" y="4238625"/>
            <a:chExt cx="3045407" cy="107721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F646D90-3B63-AA0A-826B-89EEA015E959}"/>
                </a:ext>
              </a:extLst>
            </p:cNvPr>
            <p:cNvSpPr txBox="1"/>
            <p:nvPr/>
          </p:nvSpPr>
          <p:spPr>
            <a:xfrm>
              <a:off x="1844553" y="4238625"/>
              <a:ext cx="26009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2060"/>
                  </a:solidFill>
                  <a:latin typeface="Arial"/>
                  <a:ea typeface="微软雅黑"/>
                </a:rPr>
                <a:t>  6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微软雅黑"/>
                </a:rPr>
                <a:t> </a:t>
              </a:r>
              <a:r>
                <a:rPr kumimoji="0" lang="en-US" sz="3200" b="1" i="0" u="none" strike="noStrike" kern="1200" cap="none" spc="0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微软雅黑"/>
                </a:rPr>
                <a:t>452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noProof="0" dirty="0">
                  <a:solidFill>
                    <a:srgbClr val="002060"/>
                  </a:solidFill>
                  <a:latin typeface="Arial"/>
                  <a:ea typeface="微软雅黑"/>
                </a:rPr>
                <a:t>45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微软雅黑"/>
                </a:rPr>
                <a:t> 039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559AA11-D1F7-0214-1156-1433CC379172}"/>
                </a:ext>
              </a:extLst>
            </p:cNvPr>
            <p:cNvSpPr txBox="1"/>
            <p:nvPr/>
          </p:nvSpPr>
          <p:spPr>
            <a:xfrm>
              <a:off x="1400106" y="4489237"/>
              <a:ext cx="447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+</a:t>
              </a:r>
            </a:p>
          </p:txBody>
        </p: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56E6C39-4635-3AAF-B95E-E8D77C7A6A96}"/>
              </a:ext>
            </a:extLst>
          </p:cNvPr>
          <p:cNvCxnSpPr>
            <a:cxnSpLocks/>
          </p:cNvCxnSpPr>
          <p:nvPr/>
        </p:nvCxnSpPr>
        <p:spPr>
          <a:xfrm>
            <a:off x="9047224" y="4970064"/>
            <a:ext cx="1444748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880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" grpId="0"/>
      <p:bldP spid="23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1094C3-554E-472B-97B3-2747FE9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97" y="25400"/>
            <a:ext cx="860500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63" y="580460"/>
            <a:ext cx="8934416" cy="55765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631" y="5461000"/>
            <a:ext cx="122337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" y="5156200"/>
            <a:ext cx="1742988" cy="154932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3653" y="2"/>
            <a:ext cx="3938348" cy="39383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79401"/>
            <a:ext cx="2284165" cy="23898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7DA0CF-D844-C666-9F29-58F867D6EF4D}"/>
              </a:ext>
            </a:extLst>
          </p:cNvPr>
          <p:cNvSpPr txBox="1"/>
          <p:nvPr/>
        </p:nvSpPr>
        <p:spPr>
          <a:xfrm>
            <a:off x="2638425" y="2047875"/>
            <a:ext cx="55911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587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sp>
        <p:nvSpPr>
          <p:cNvPr id="30" name="Text Box 14">
            <a:extLst>
              <a:ext uri="{FF2B5EF4-FFF2-40B4-BE49-F238E27FC236}">
                <a16:creationId xmlns:a16="http://schemas.microsoft.com/office/drawing/2014/main" id="{24B97DA0-9CBB-479B-955F-8034B6EDBDF2}"/>
              </a:ext>
            </a:extLst>
          </p:cNvPr>
          <p:cNvSpPr txBox="1"/>
          <p:nvPr/>
        </p:nvSpPr>
        <p:spPr>
          <a:xfrm>
            <a:off x="284961" y="48912"/>
            <a:ext cx="11754639" cy="1377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600" b="1" kern="0" noProof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3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. </a:t>
            </a:r>
            <a:r>
              <a:rPr lang="en-US" sz="3600" b="1" kern="0" noProof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Một</a:t>
            </a:r>
            <a:r>
              <a:rPr lang="en-US" sz="3600" b="1" kern="0" noProof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khu</a:t>
            </a:r>
            <a:r>
              <a:rPr lang="en-US" sz="3600" b="1" kern="0" noProof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đất</a:t>
            </a:r>
            <a:r>
              <a:rPr lang="en-US" sz="3600" b="1" kern="0" noProof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hìn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h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chữ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nhật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có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chiều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rộng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820m,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chiều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dài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gấp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đôi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chiều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rộng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.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Tính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chu vi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của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khu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đất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đó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4" name="Text Box 14">
            <a:extLst>
              <a:ext uri="{FF2B5EF4-FFF2-40B4-BE49-F238E27FC236}">
                <a16:creationId xmlns:a16="http://schemas.microsoft.com/office/drawing/2014/main" id="{F23CFFD9-C0CF-7C2F-7723-7E26FDEFA164}"/>
              </a:ext>
            </a:extLst>
          </p:cNvPr>
          <p:cNvSpPr txBox="1"/>
          <p:nvPr/>
        </p:nvSpPr>
        <p:spPr>
          <a:xfrm>
            <a:off x="282180" y="48912"/>
            <a:ext cx="11754639" cy="1377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600" b="1" kern="0" noProof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3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. </a:t>
            </a:r>
            <a:r>
              <a:rPr lang="en-US" sz="3600" b="1" kern="0" noProof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Một</a:t>
            </a:r>
            <a:r>
              <a:rPr lang="en-US" sz="3600" b="1" kern="0" noProof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khu</a:t>
            </a:r>
            <a:r>
              <a:rPr lang="en-US" sz="3600" b="1" kern="0" noProof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đất</a:t>
            </a:r>
            <a:r>
              <a:rPr lang="en-US" sz="3600" b="1" kern="0" noProof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hìn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h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chữ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nhật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có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chiều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rộng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820m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,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chiều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dài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gấp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đôi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chiều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rộng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.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Tính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chu vi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của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khu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đất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đó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1105DAD2-91D7-212A-8A6A-26678D4778DF}"/>
              </a:ext>
            </a:extLst>
          </p:cNvPr>
          <p:cNvSpPr txBox="1"/>
          <p:nvPr/>
        </p:nvSpPr>
        <p:spPr>
          <a:xfrm>
            <a:off x="282180" y="50349"/>
            <a:ext cx="11754639" cy="1377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600" b="1" kern="0" noProof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3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. </a:t>
            </a:r>
            <a:r>
              <a:rPr lang="en-US" sz="3600" b="1" kern="0" noProof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Một</a:t>
            </a:r>
            <a:r>
              <a:rPr lang="en-US" sz="3600" b="1" kern="0" noProof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khu</a:t>
            </a:r>
            <a:r>
              <a:rPr lang="en-US" sz="3600" b="1" kern="0" noProof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đất</a:t>
            </a:r>
            <a:r>
              <a:rPr lang="en-US" sz="3600" b="1" kern="0" noProof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hìn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h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chữ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nhật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có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chiều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rộng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820m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,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chiều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dài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gấp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đôi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chiều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rộng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.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Tính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chu vi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của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khu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đất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đó</a:t>
            </a:r>
            <a:r>
              <a:rPr lang="en-US" sz="3600" b="1" kern="0" dirty="0"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1026" name="Picture 2" descr="Soil Texture Vector Art, Icons, and Graphics for Free Download">
            <a:extLst>
              <a:ext uri="{FF2B5EF4-FFF2-40B4-BE49-F238E27FC236}">
                <a16:creationId xmlns:a16="http://schemas.microsoft.com/office/drawing/2014/main" id="{9ABAB312-E3EF-8DC8-14E7-5F6374AD7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540000"/>
            <a:ext cx="3670300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Left Brace 11">
            <a:extLst>
              <a:ext uri="{FF2B5EF4-FFF2-40B4-BE49-F238E27FC236}">
                <a16:creationId xmlns:a16="http://schemas.microsoft.com/office/drawing/2014/main" id="{39ECADE8-0A72-BC0A-F550-14D0E74977D2}"/>
              </a:ext>
            </a:extLst>
          </p:cNvPr>
          <p:cNvSpPr/>
          <p:nvPr/>
        </p:nvSpPr>
        <p:spPr>
          <a:xfrm>
            <a:off x="1054100" y="2540000"/>
            <a:ext cx="469900" cy="1778000"/>
          </a:xfrm>
          <a:prstGeom prst="leftBrace">
            <a:avLst>
              <a:gd name="adj1" fmla="val 43468"/>
              <a:gd name="adj2" fmla="val 50000"/>
            </a:avLst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029505-7290-D040-7924-F1A27079C2E6}"/>
              </a:ext>
            </a:extLst>
          </p:cNvPr>
          <p:cNvSpPr txBox="1"/>
          <p:nvPr/>
        </p:nvSpPr>
        <p:spPr>
          <a:xfrm>
            <a:off x="-6350" y="3020896"/>
            <a:ext cx="1181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820m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353D9D-396D-9658-D210-A31AF7DD87DD}"/>
              </a:ext>
            </a:extLst>
          </p:cNvPr>
          <p:cNvCxnSpPr>
            <a:cxnSpLocks/>
          </p:cNvCxnSpPr>
          <p:nvPr/>
        </p:nvCxnSpPr>
        <p:spPr>
          <a:xfrm>
            <a:off x="3352800" y="2494113"/>
            <a:ext cx="0" cy="7128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Left Brace 30">
            <a:extLst>
              <a:ext uri="{FF2B5EF4-FFF2-40B4-BE49-F238E27FC236}">
                <a16:creationId xmlns:a16="http://schemas.microsoft.com/office/drawing/2014/main" id="{D35E318A-79FD-D99C-BBD9-2D1772754605}"/>
              </a:ext>
            </a:extLst>
          </p:cNvPr>
          <p:cNvSpPr/>
          <p:nvPr/>
        </p:nvSpPr>
        <p:spPr>
          <a:xfrm rot="16200000">
            <a:off x="3124200" y="2904337"/>
            <a:ext cx="469900" cy="3670300"/>
          </a:xfrm>
          <a:prstGeom prst="leftBrace">
            <a:avLst>
              <a:gd name="adj1" fmla="val 43468"/>
              <a:gd name="adj2" fmla="val 50000"/>
            </a:avLst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73BE13-FA98-4CD1-56D1-D51452160C8E}"/>
              </a:ext>
            </a:extLst>
          </p:cNvPr>
          <p:cNvSpPr txBox="1"/>
          <p:nvPr/>
        </p:nvSpPr>
        <p:spPr>
          <a:xfrm>
            <a:off x="2155825" y="4849536"/>
            <a:ext cx="2276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</a:rPr>
              <a:t>Chu vi …m ?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D42571B7-2697-8CCC-9264-F85DC09B5535}"/>
              </a:ext>
            </a:extLst>
          </p:cNvPr>
          <p:cNvSpPr/>
          <p:nvPr/>
        </p:nvSpPr>
        <p:spPr>
          <a:xfrm>
            <a:off x="5603877" y="1626286"/>
            <a:ext cx="6029322" cy="443161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838B019-48CF-43C0-D034-F39E6A20A711}"/>
              </a:ext>
            </a:extLst>
          </p:cNvPr>
          <p:cNvSpPr txBox="1"/>
          <p:nvPr/>
        </p:nvSpPr>
        <p:spPr>
          <a:xfrm>
            <a:off x="5843001" y="1856934"/>
            <a:ext cx="562292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 dirty="0" err="1"/>
              <a:t>Bài</a:t>
            </a:r>
            <a:r>
              <a:rPr lang="en-US" sz="3600" b="1" dirty="0"/>
              <a:t> </a:t>
            </a:r>
            <a:r>
              <a:rPr lang="en-US" sz="3600" b="1" dirty="0" err="1"/>
              <a:t>giải</a:t>
            </a:r>
            <a:endParaRPr lang="en-US" sz="3600" b="1" dirty="0"/>
          </a:p>
          <a:p>
            <a:pPr>
              <a:spcAft>
                <a:spcPts val="600"/>
              </a:spcAft>
            </a:pPr>
            <a:r>
              <a:rPr lang="en-US" sz="3600" b="1" dirty="0" err="1"/>
              <a:t>Chiều</a:t>
            </a:r>
            <a:r>
              <a:rPr lang="en-US" sz="3600" b="1" dirty="0"/>
              <a:t> </a:t>
            </a:r>
            <a:r>
              <a:rPr lang="en-US" sz="3600" b="1" dirty="0" err="1"/>
              <a:t>dài</a:t>
            </a:r>
            <a:r>
              <a:rPr lang="en-US" sz="3600" b="1" dirty="0"/>
              <a:t> </a:t>
            </a:r>
            <a:r>
              <a:rPr lang="en-US" sz="3600" b="1" dirty="0" err="1"/>
              <a:t>của</a:t>
            </a:r>
            <a:r>
              <a:rPr lang="en-US" sz="3600" b="1" dirty="0"/>
              <a:t> </a:t>
            </a:r>
            <a:r>
              <a:rPr lang="en-US" sz="3600" b="1" dirty="0" err="1"/>
              <a:t>khu</a:t>
            </a:r>
            <a:r>
              <a:rPr lang="en-US" sz="3600" b="1" dirty="0"/>
              <a:t> </a:t>
            </a:r>
            <a:r>
              <a:rPr lang="en-US" sz="3600" b="1" dirty="0" err="1"/>
              <a:t>đất</a:t>
            </a:r>
            <a:r>
              <a:rPr lang="en-US" sz="3600" b="1" dirty="0"/>
              <a:t> </a:t>
            </a:r>
            <a:r>
              <a:rPr lang="en-US" sz="3600" b="1" dirty="0" err="1"/>
              <a:t>đó</a:t>
            </a:r>
            <a:r>
              <a:rPr lang="en-US" sz="3600" b="1" dirty="0"/>
              <a:t> </a:t>
            </a:r>
            <a:r>
              <a:rPr lang="en-US" sz="3600" b="1" dirty="0" err="1"/>
              <a:t>là</a:t>
            </a:r>
            <a:r>
              <a:rPr lang="en-US" sz="3600" b="1" dirty="0"/>
              <a:t>:</a:t>
            </a:r>
          </a:p>
          <a:p>
            <a:pPr algn="ctr">
              <a:spcAft>
                <a:spcPts val="600"/>
              </a:spcAft>
            </a:pPr>
            <a:r>
              <a:rPr lang="en-US" sz="3600" b="1" dirty="0"/>
              <a:t>820 x 2 = 1 640 (m)</a:t>
            </a:r>
          </a:p>
          <a:p>
            <a:pPr>
              <a:spcAft>
                <a:spcPts val="600"/>
              </a:spcAft>
            </a:pPr>
            <a:r>
              <a:rPr lang="en-US" sz="3600" b="1" dirty="0"/>
              <a:t>Chu vi </a:t>
            </a:r>
            <a:r>
              <a:rPr lang="en-US" sz="3600" b="1" dirty="0" err="1"/>
              <a:t>của</a:t>
            </a:r>
            <a:r>
              <a:rPr lang="en-US" sz="3600" b="1" dirty="0"/>
              <a:t> </a:t>
            </a:r>
            <a:r>
              <a:rPr lang="en-US" sz="3600" b="1" dirty="0" err="1"/>
              <a:t>khu</a:t>
            </a:r>
            <a:r>
              <a:rPr lang="en-US" sz="3600" b="1" dirty="0"/>
              <a:t> </a:t>
            </a:r>
            <a:r>
              <a:rPr lang="en-US" sz="3600" b="1" dirty="0" err="1"/>
              <a:t>đất</a:t>
            </a:r>
            <a:r>
              <a:rPr lang="en-US" sz="3600" b="1" dirty="0"/>
              <a:t> </a:t>
            </a:r>
            <a:r>
              <a:rPr lang="en-US" sz="3600" b="1" dirty="0" err="1"/>
              <a:t>đó</a:t>
            </a:r>
            <a:r>
              <a:rPr lang="en-US" sz="3600" b="1" dirty="0"/>
              <a:t> </a:t>
            </a:r>
            <a:r>
              <a:rPr lang="en-US" sz="3600" b="1" dirty="0" err="1"/>
              <a:t>là</a:t>
            </a:r>
            <a:r>
              <a:rPr lang="en-US" sz="3600" b="1" dirty="0"/>
              <a:t>:</a:t>
            </a:r>
          </a:p>
          <a:p>
            <a:pPr algn="ctr">
              <a:spcAft>
                <a:spcPts val="600"/>
              </a:spcAft>
            </a:pPr>
            <a:r>
              <a:rPr lang="en-US" sz="3600" b="1" dirty="0"/>
              <a:t>(1 640 + 820) x 2 = 4 920 (m)</a:t>
            </a:r>
          </a:p>
          <a:p>
            <a:pPr algn="ctr">
              <a:spcAft>
                <a:spcPts val="600"/>
              </a:spcAft>
            </a:pPr>
            <a:r>
              <a:rPr lang="en-US" sz="3600" b="1" dirty="0" err="1"/>
              <a:t>Đáp</a:t>
            </a:r>
            <a:r>
              <a:rPr lang="en-US" sz="3600" b="1" dirty="0"/>
              <a:t> </a:t>
            </a:r>
            <a:r>
              <a:rPr lang="en-US" sz="3600" b="1" dirty="0" err="1"/>
              <a:t>số</a:t>
            </a:r>
            <a:r>
              <a:rPr lang="en-US" sz="3600" b="1" dirty="0"/>
              <a:t>: 4 920 m.</a:t>
            </a:r>
          </a:p>
          <a:p>
            <a:pPr>
              <a:spcAft>
                <a:spcPts val="600"/>
              </a:spcAft>
            </a:pPr>
            <a:endParaRPr lang="en-US" sz="3600" b="1" dirty="0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33800C6-0582-775F-CF90-373511EFF5D1}"/>
              </a:ext>
            </a:extLst>
          </p:cNvPr>
          <p:cNvCxnSpPr>
            <a:cxnSpLocks/>
            <a:stCxn id="12" idx="0"/>
            <a:endCxn id="12" idx="2"/>
          </p:cNvCxnSpPr>
          <p:nvPr/>
        </p:nvCxnSpPr>
        <p:spPr>
          <a:xfrm>
            <a:off x="1524000" y="2540000"/>
            <a:ext cx="0" cy="1778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ABEE48F-FC11-9B8D-F2C9-0DDF81A58EEE}"/>
              </a:ext>
            </a:extLst>
          </p:cNvPr>
          <p:cNvCxnSpPr>
            <a:cxnSpLocks/>
            <a:stCxn id="1026" idx="0"/>
          </p:cNvCxnSpPr>
          <p:nvPr/>
        </p:nvCxnSpPr>
        <p:spPr>
          <a:xfrm flipH="1">
            <a:off x="1524000" y="2540000"/>
            <a:ext cx="1835150" cy="25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5DD7111-B657-A5D4-FDD2-B1C6B48C1370}"/>
              </a:ext>
            </a:extLst>
          </p:cNvPr>
          <p:cNvCxnSpPr>
            <a:cxnSpLocks/>
            <a:endCxn id="1026" idx="0"/>
          </p:cNvCxnSpPr>
          <p:nvPr/>
        </p:nvCxnSpPr>
        <p:spPr>
          <a:xfrm flipH="1">
            <a:off x="3359150" y="2538563"/>
            <a:ext cx="1835150" cy="14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EAD9F29E-2217-D3BF-0E50-206CBA095280}"/>
              </a:ext>
            </a:extLst>
          </p:cNvPr>
          <p:cNvSpPr/>
          <p:nvPr/>
        </p:nvSpPr>
        <p:spPr>
          <a:xfrm>
            <a:off x="3048000" y="1765300"/>
            <a:ext cx="546099" cy="546099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015CE0D-7CB0-F7C8-07C8-2B3EB5B073FB}"/>
              </a:ext>
            </a:extLst>
          </p:cNvPr>
          <p:cNvSpPr/>
          <p:nvPr/>
        </p:nvSpPr>
        <p:spPr>
          <a:xfrm>
            <a:off x="1677987" y="4826065"/>
            <a:ext cx="546099" cy="546099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15535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" grpId="0"/>
      <p:bldP spid="6" grpId="0"/>
      <p:bldP spid="12" grpId="0" animBg="1"/>
      <p:bldP spid="14" grpId="0"/>
      <p:bldP spid="31" grpId="0" animBg="1"/>
      <p:bldP spid="32" grpId="0"/>
      <p:bldP spid="41" grpId="0" animBg="1"/>
      <p:bldP spid="42" grpId="0"/>
      <p:bldP spid="50" grpId="0" animBg="1"/>
      <p:bldP spid="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sp>
        <p:nvSpPr>
          <p:cNvPr id="12" name="Rectangle: Rounded Corners 6">
            <a:extLst>
              <a:ext uri="{FF2B5EF4-FFF2-40B4-BE49-F238E27FC236}">
                <a16:creationId xmlns:a16="http://schemas.microsoft.com/office/drawing/2014/main" id="{20D13720-14EB-4205-9325-451F0577B5C9}"/>
              </a:ext>
            </a:extLst>
          </p:cNvPr>
          <p:cNvSpPr/>
          <p:nvPr/>
        </p:nvSpPr>
        <p:spPr>
          <a:xfrm>
            <a:off x="1857375" y="1917500"/>
            <a:ext cx="9158556" cy="4123078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grpSp>
        <p:nvGrpSpPr>
          <p:cNvPr id="18" name="Nhóm 14">
            <a:extLst>
              <a:ext uri="{FF2B5EF4-FFF2-40B4-BE49-F238E27FC236}">
                <a16:creationId xmlns:a16="http://schemas.microsoft.com/office/drawing/2014/main" id="{4F6625E2-629A-4161-93E1-54B1961EC34B}"/>
              </a:ext>
            </a:extLst>
          </p:cNvPr>
          <p:cNvGrpSpPr/>
          <p:nvPr/>
        </p:nvGrpSpPr>
        <p:grpSpPr>
          <a:xfrm>
            <a:off x="2440137" y="2294323"/>
            <a:ext cx="8101434" cy="1147605"/>
            <a:chOff x="2479174" y="2982363"/>
            <a:chExt cx="8101434" cy="1147605"/>
          </a:xfrm>
        </p:grpSpPr>
        <p:sp>
          <p:nvSpPr>
            <p:cNvPr id="19" name="TextBox 1">
              <a:extLst>
                <a:ext uri="{FF2B5EF4-FFF2-40B4-BE49-F238E27FC236}">
                  <a16:creationId xmlns:a16="http://schemas.microsoft.com/office/drawing/2014/main" id="{7ECFB7CC-5E93-4E86-8602-CCDB64BA7DDA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C72BE"/>
                  </a:solidFill>
                  <a:effectLst/>
                  <a:uLnTx/>
                  <a:uFillTx/>
                  <a:latin typeface="Arial" panose="020B0604020202020204" pitchFamily="34" charset="0"/>
                  <a:ea typeface="字魂35号-经典雅黑"/>
                  <a:cs typeface="Arial" panose="020B0604020202020204" pitchFamily="34" charset="0"/>
                </a:rPr>
                <a:t>Xem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C72BE"/>
                  </a:solidFill>
                  <a:effectLst/>
                  <a:uLnTx/>
                  <a:uFillTx/>
                  <a:latin typeface="Arial" panose="020B0604020202020204" pitchFamily="34" charset="0"/>
                  <a:ea typeface="字魂35号-经典雅黑"/>
                  <a:cs typeface="Arial" panose="020B0604020202020204" pitchFamily="34" charset="0"/>
                </a:rPr>
                <a:t> </a:t>
              </a:r>
              <a:r>
                <a:rPr kumimoji="0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C72BE"/>
                  </a:solidFill>
                  <a:effectLst/>
                  <a:uLnTx/>
                  <a:uFillTx/>
                  <a:latin typeface="Arial" panose="020B0604020202020204" pitchFamily="34" charset="0"/>
                  <a:ea typeface="字魂35号-经典雅黑"/>
                  <a:cs typeface="Arial" panose="020B0604020202020204" pitchFamily="34" charset="0"/>
                </a:rPr>
                <a:t>lại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C72BE"/>
                  </a:solidFill>
                  <a:effectLst/>
                  <a:uLnTx/>
                  <a:uFillTx/>
                  <a:latin typeface="Arial" panose="020B0604020202020204" pitchFamily="34" charset="0"/>
                  <a:ea typeface="字魂35号-经典雅黑"/>
                  <a:cs typeface="Arial" panose="020B0604020202020204" pitchFamily="34" charset="0"/>
                </a:rPr>
                <a:t> </a:t>
              </a:r>
              <a:r>
                <a:rPr kumimoji="0" lang="vi-V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C72BE"/>
                  </a:solidFill>
                  <a:effectLst/>
                  <a:uLnTx/>
                  <a:uFillTx/>
                  <a:latin typeface="Arial" panose="020B0604020202020204" pitchFamily="34" charset="0"/>
                  <a:ea typeface="字魂35号-经典雅黑"/>
                  <a:cs typeface="Arial" panose="020B0604020202020204" pitchFamily="34" charset="0"/>
                </a:rPr>
                <a:t>bài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C72BE"/>
                  </a:solidFill>
                  <a:effectLst/>
                  <a:uLnTx/>
                  <a:uFillTx/>
                  <a:latin typeface="Arial" panose="020B0604020202020204" pitchFamily="34" charset="0"/>
                  <a:ea typeface="字魂35号-经典雅黑"/>
                  <a:cs typeface="Arial" panose="020B0604020202020204" pitchFamily="34" charset="0"/>
                </a:rPr>
                <a:t> </a:t>
              </a:r>
              <a:r>
                <a:rPr kumimoji="0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C72BE"/>
                  </a:solidFill>
                  <a:effectLst/>
                  <a:uLnTx/>
                  <a:uFillTx/>
                  <a:latin typeface="Arial" panose="020B0604020202020204" pitchFamily="34" charset="0"/>
                  <a:ea typeface="字魂35号-经典雅黑"/>
                  <a:cs typeface="Arial" panose="020B0604020202020204" pitchFamily="34" charset="0"/>
                </a:rPr>
                <a:t>học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C72BE"/>
                  </a:solidFill>
                  <a:effectLst/>
                  <a:uLnTx/>
                  <a:uFillTx/>
                  <a:latin typeface="Arial" panose="020B0604020202020204" pitchFamily="34" charset="0"/>
                  <a:ea typeface="字魂35号-经典雅黑"/>
                  <a:cs typeface="Arial" panose="020B0604020202020204" pitchFamily="34" charset="0"/>
                </a:rPr>
                <a:t> </a:t>
              </a:r>
              <a:r>
                <a:rPr kumimoji="0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C72BE"/>
                  </a:solidFill>
                  <a:effectLst/>
                  <a:uLnTx/>
                  <a:uFillTx/>
                  <a:latin typeface="Arial" panose="020B0604020202020204" pitchFamily="34" charset="0"/>
                  <a:ea typeface="字魂35号-经典雅黑"/>
                  <a:cs typeface="Arial" panose="020B0604020202020204" pitchFamily="34" charset="0"/>
                </a:rPr>
                <a:t>hôm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C72BE"/>
                  </a:solidFill>
                  <a:effectLst/>
                  <a:uLnTx/>
                  <a:uFillTx/>
                  <a:latin typeface="Arial" panose="020B0604020202020204" pitchFamily="34" charset="0"/>
                  <a:ea typeface="字魂35号-经典雅黑"/>
                  <a:cs typeface="Arial" panose="020B0604020202020204" pitchFamily="34" charset="0"/>
                </a:rPr>
                <a:t> nay</a:t>
              </a:r>
            </a:p>
          </p:txBody>
        </p:sp>
        <p:pic>
          <p:nvPicPr>
            <p:cNvPr id="20" name="Hình ảnh 13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010C0AD9-1500-4D8A-852B-839321DE53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479174" y="2982363"/>
              <a:ext cx="1402346" cy="1147605"/>
            </a:xfrm>
            <a:prstGeom prst="rect">
              <a:avLst/>
            </a:prstGeom>
          </p:spPr>
        </p:pic>
      </p:grpSp>
      <p:grpSp>
        <p:nvGrpSpPr>
          <p:cNvPr id="21" name="Nhóm 15">
            <a:extLst>
              <a:ext uri="{FF2B5EF4-FFF2-40B4-BE49-F238E27FC236}">
                <a16:creationId xmlns:a16="http://schemas.microsoft.com/office/drawing/2014/main" id="{7193B18C-AEBF-4FCD-8357-01D3B417FC86}"/>
              </a:ext>
            </a:extLst>
          </p:cNvPr>
          <p:cNvGrpSpPr/>
          <p:nvPr/>
        </p:nvGrpSpPr>
        <p:grpSpPr>
          <a:xfrm>
            <a:off x="2440137" y="3876789"/>
            <a:ext cx="8575794" cy="1147605"/>
            <a:chOff x="2312404" y="2944335"/>
            <a:chExt cx="8575794" cy="1147605"/>
          </a:xfrm>
        </p:grpSpPr>
        <p:sp>
          <p:nvSpPr>
            <p:cNvPr id="22" name="TextBox 1">
              <a:extLst>
                <a:ext uri="{FF2B5EF4-FFF2-40B4-BE49-F238E27FC236}">
                  <a16:creationId xmlns:a16="http://schemas.microsoft.com/office/drawing/2014/main" id="{BD2C780A-E105-432C-947E-813661DFAE44}"/>
                </a:ext>
              </a:extLst>
            </p:cNvPr>
            <p:cNvSpPr txBox="1"/>
            <p:nvPr/>
          </p:nvSpPr>
          <p:spPr>
            <a:xfrm>
              <a:off x="3478767" y="3228010"/>
              <a:ext cx="74094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C72BE"/>
                  </a:solidFill>
                  <a:effectLst/>
                  <a:uLnTx/>
                  <a:uFillTx/>
                  <a:latin typeface="Arial" panose="020B0604020202020204" pitchFamily="34" charset="0"/>
                  <a:ea typeface="字魂35号-经典雅黑"/>
                  <a:cs typeface="Arial" panose="020B0604020202020204" pitchFamily="34" charset="0"/>
                </a:rPr>
                <a:t>Chuẩn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C72BE"/>
                  </a:solidFill>
                  <a:effectLst/>
                  <a:uLnTx/>
                  <a:uFillTx/>
                  <a:latin typeface="Arial" panose="020B0604020202020204" pitchFamily="34" charset="0"/>
                  <a:ea typeface="字魂35号-经典雅黑"/>
                  <a:cs typeface="Arial" panose="020B0604020202020204" pitchFamily="34" charset="0"/>
                </a:rPr>
                <a:t> </a:t>
              </a:r>
              <a:r>
                <a:rPr kumimoji="0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C72BE"/>
                  </a:solidFill>
                  <a:effectLst/>
                  <a:uLnTx/>
                  <a:uFillTx/>
                  <a:latin typeface="Arial" panose="020B0604020202020204" pitchFamily="34" charset="0"/>
                  <a:ea typeface="字魂35号-经典雅黑"/>
                  <a:cs typeface="Arial" panose="020B0604020202020204" pitchFamily="34" charset="0"/>
                </a:rPr>
                <a:t>bị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C72BE"/>
                  </a:solidFill>
                  <a:effectLst/>
                  <a:uLnTx/>
                  <a:uFillTx/>
                  <a:latin typeface="Arial" panose="020B0604020202020204" pitchFamily="34" charset="0"/>
                  <a:ea typeface="字魂35号-经典雅黑"/>
                  <a:cs typeface="Arial" panose="020B0604020202020204" pitchFamily="34" charset="0"/>
                </a:rPr>
                <a:t>: </a:t>
              </a:r>
              <a:r>
                <a:rPr kumimoji="0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C72BE"/>
                  </a:solidFill>
                  <a:effectLst/>
                  <a:uLnTx/>
                  <a:uFillTx/>
                  <a:latin typeface="Arial" panose="020B0604020202020204" pitchFamily="34" charset="0"/>
                  <a:ea typeface="字魂35号-经典雅黑"/>
                  <a:cs typeface="Arial" panose="020B0604020202020204" pitchFamily="34" charset="0"/>
                </a:rPr>
                <a:t>bài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C72BE"/>
                  </a:solidFill>
                  <a:effectLst/>
                  <a:uLnTx/>
                  <a:uFillTx/>
                  <a:latin typeface="Arial" panose="020B0604020202020204" pitchFamily="34" charset="0"/>
                  <a:ea typeface="字魂35号-经典雅黑"/>
                  <a:cs typeface="Arial" panose="020B0604020202020204" pitchFamily="34" charset="0"/>
                </a:rPr>
                <a:t> </a:t>
              </a:r>
              <a:r>
                <a:rPr kumimoji="0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C72BE"/>
                  </a:solidFill>
                  <a:effectLst/>
                  <a:uLnTx/>
                  <a:uFillTx/>
                  <a:latin typeface="Arial" panose="020B0604020202020204" pitchFamily="34" charset="0"/>
                  <a:ea typeface="字魂35号-经典雅黑"/>
                  <a:cs typeface="Arial" panose="020B0604020202020204" pitchFamily="34" charset="0"/>
                </a:rPr>
                <a:t>học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C72BE"/>
                  </a:solidFill>
                  <a:effectLst/>
                  <a:uLnTx/>
                  <a:uFillTx/>
                  <a:latin typeface="Arial" panose="020B0604020202020204" pitchFamily="34" charset="0"/>
                  <a:ea typeface="字魂35号-经典雅黑"/>
                  <a:cs typeface="Arial" panose="020B0604020202020204" pitchFamily="34" charset="0"/>
                </a:rPr>
                <a:t> </a:t>
              </a:r>
              <a:r>
                <a:rPr kumimoji="0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C72BE"/>
                  </a:solidFill>
                  <a:effectLst/>
                  <a:uLnTx/>
                  <a:uFillTx/>
                  <a:latin typeface="Arial" panose="020B0604020202020204" pitchFamily="34" charset="0"/>
                  <a:ea typeface="字魂35号-经典雅黑"/>
                  <a:cs typeface="Arial" panose="020B0604020202020204" pitchFamily="34" charset="0"/>
                </a:rPr>
                <a:t>tiếp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C72BE"/>
                  </a:solidFill>
                  <a:effectLst/>
                  <a:uLnTx/>
                  <a:uFillTx/>
                  <a:latin typeface="Arial" panose="020B0604020202020204" pitchFamily="34" charset="0"/>
                  <a:ea typeface="字魂35号-经典雅黑"/>
                  <a:cs typeface="Arial" panose="020B0604020202020204" pitchFamily="34" charset="0"/>
                </a:rPr>
                <a:t> </a:t>
              </a:r>
              <a:r>
                <a:rPr kumimoji="0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C72BE"/>
                  </a:solidFill>
                  <a:effectLst/>
                  <a:uLnTx/>
                  <a:uFillTx/>
                  <a:latin typeface="Arial" panose="020B0604020202020204" pitchFamily="34" charset="0"/>
                  <a:ea typeface="字魂35号-经典雅黑"/>
                  <a:cs typeface="Arial" panose="020B0604020202020204" pitchFamily="34" charset="0"/>
                </a:rPr>
                <a:t>theo</a:t>
              </a: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endParaRPr>
            </a:p>
          </p:txBody>
        </p:sp>
        <p:pic>
          <p:nvPicPr>
            <p:cNvPr id="23" name="Hình ảnh 17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8F618775-C518-463F-8E59-E68E093D39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312404" y="2944335"/>
              <a:ext cx="1402346" cy="114760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0F4C89D-A56A-4A98-A782-9024528FBA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2421" y="142435"/>
            <a:ext cx="5870957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25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3D7AC6A5-1E2C-4F8C-B7F2-52072626A4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B0171B25-02F7-444B-A424-2AE5F8A8E6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594426-E42F-403C-9C72-2288776FB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54FA88-CD8E-44F4-B3E1-069B2B9B9E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491686-3DF9-4DF7-88A8-E0C7F740D8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0416AA-68CB-4C1A-B928-1969114476E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671B966-6B72-4582-85CE-F7EDD7CCF7D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643FC4B-27D3-4711-B75C-4C784B49C0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0863" y="591139"/>
            <a:ext cx="1004098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36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146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Phép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cộng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trong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phạm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vi 100 000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722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1094C3-554E-472B-97B3-2747FE9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97" y="25400"/>
            <a:ext cx="860500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63" y="580460"/>
            <a:ext cx="8934416" cy="55765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631" y="5461000"/>
            <a:ext cx="122337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" y="5156200"/>
            <a:ext cx="1742988" cy="154932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3653" y="2"/>
            <a:ext cx="3938348" cy="39383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79401"/>
            <a:ext cx="2284165" cy="23898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3E9A57-ABDB-4368-AD1F-B3DA0C043C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1256" y="2084388"/>
            <a:ext cx="906553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02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DCDFBC-FE33-4DE6-9825-1A891CCBEF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83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41" y="2458432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80590" y="2426886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2948353" y="155598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996" y="131632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80420" y="131632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 MÌNH CÙNG LÊN XE BUÝT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622163" y="3389134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trả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lời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đúng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lên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xe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!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1361661" y="395641"/>
            <a:ext cx="10018643" cy="1173546"/>
          </a:xfrm>
          <a:prstGeom prst="wedgeRectCallout">
            <a:avLst>
              <a:gd name="adj1" fmla="val -6898"/>
              <a:gd name="adj2" fmla="val 84040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6 532 + 3 467 = 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79489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9 999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400" b="1" kern="0" noProof="0" dirty="0">
                <a:solidFill>
                  <a:srgbClr val="002060"/>
                </a:solidFill>
                <a:latin typeface="Arial"/>
                <a:sym typeface="Arial"/>
              </a:rPr>
              <a:t>ĐÚNG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2966049" y="284585"/>
            <a:ext cx="7696199" cy="1173546"/>
          </a:xfrm>
          <a:prstGeom prst="wedgeRectCallout">
            <a:avLst>
              <a:gd name="adj1" fmla="val -28073"/>
              <a:gd name="adj2" fmla="val 10216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5 000 + 5 000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0489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10 000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372315" y="287379"/>
            <a:ext cx="6398179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4 856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+ 3 729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8 585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CF782A-0B0A-4002-B0D2-8F95E9E21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597" y="8467"/>
            <a:ext cx="8605003" cy="6858000"/>
          </a:xfrm>
          <a:prstGeom prst="rect">
            <a:avLst/>
          </a:prstGeom>
        </p:spPr>
      </p:pic>
      <p:pic>
        <p:nvPicPr>
          <p:cNvPr id="32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69185" y="-1502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9" y="5443605"/>
            <a:ext cx="124089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1" y="4241800"/>
            <a:ext cx="2771688" cy="2463723"/>
          </a:xfrm>
          <a:prstGeom prst="rect">
            <a:avLst/>
          </a:prstGeom>
        </p:spPr>
      </p:pic>
      <p:pic>
        <p:nvPicPr>
          <p:cNvPr id="16" name="图片 20">
            <a:extLst>
              <a:ext uri="{FF2B5EF4-FFF2-40B4-BE49-F238E27FC236}">
                <a16:creationId xmlns:a16="http://schemas.microsoft.com/office/drawing/2014/main" id="{651A2E2E-FCD4-44D9-AF52-1C278A6480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430" y="88901"/>
            <a:ext cx="2628900" cy="2476500"/>
          </a:xfrm>
          <a:prstGeom prst="rect">
            <a:avLst/>
          </a:prstGeom>
        </p:spPr>
      </p:pic>
      <p:pic>
        <p:nvPicPr>
          <p:cNvPr id="20" name="图片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30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1456790" y="-24841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1824154" y="-17315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4402729" y="-2010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459FAF3C-2EE0-45CD-99DF-06BE4C209516}"/>
              </a:ext>
            </a:extLst>
          </p:cNvPr>
          <p:cNvGrpSpPr/>
          <p:nvPr/>
        </p:nvGrpSpPr>
        <p:grpSpPr>
          <a:xfrm>
            <a:off x="350136" y="18234"/>
            <a:ext cx="2106195" cy="3383495"/>
            <a:chOff x="10470967" y="246219"/>
            <a:chExt cx="1579646" cy="2746478"/>
          </a:xfrm>
        </p:grpSpPr>
        <p:pic>
          <p:nvPicPr>
            <p:cNvPr id="35" name="Picture 8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29154" y="246219"/>
              <a:ext cx="721459" cy="2083636"/>
            </a:xfrm>
            <a:prstGeom prst="rect">
              <a:avLst/>
            </a:prstGeom>
          </p:spPr>
        </p:pic>
        <p:pic>
          <p:nvPicPr>
            <p:cNvPr id="37" name="Picture 10"/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470967" y="683597"/>
              <a:ext cx="738450" cy="1893461"/>
            </a:xfrm>
            <a:prstGeom prst="rect">
              <a:avLst/>
            </a:prstGeom>
          </p:spPr>
        </p:pic>
        <p:pic>
          <p:nvPicPr>
            <p:cNvPr id="38" name="Picture 11"/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 b="11956"/>
            <a:stretch>
              <a:fillRect/>
            </a:stretch>
          </p:blipFill>
          <p:spPr>
            <a:xfrm>
              <a:off x="10988856" y="1503945"/>
              <a:ext cx="680597" cy="1488752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283" y="4171950"/>
            <a:ext cx="4023717" cy="3235904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id="{3F6B2983-C4A1-41DF-B46E-468478071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5357" y="4945317"/>
            <a:ext cx="1912683" cy="191268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698F19-3507-4E87-9B97-8B182E445B7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89848" y="772973"/>
            <a:ext cx="4298053" cy="174970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077A57D-7BBF-046E-ADD5-09D1C04351AA}"/>
              </a:ext>
            </a:extLst>
          </p:cNvPr>
          <p:cNvSpPr/>
          <p:nvPr/>
        </p:nvSpPr>
        <p:spPr>
          <a:xfrm>
            <a:off x="377846" y="2591710"/>
            <a:ext cx="1172205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Phép</a:t>
            </a:r>
            <a:r>
              <a:rPr lang="en-US" sz="66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6600" b="1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cộng</a:t>
            </a:r>
            <a:r>
              <a:rPr lang="en-US" sz="66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6600" b="1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trong</a:t>
            </a:r>
            <a:r>
              <a:rPr lang="en-US" sz="66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6600" b="1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phạm</a:t>
            </a:r>
            <a:r>
              <a:rPr lang="en-US" sz="66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vi 100 000</a:t>
            </a:r>
          </a:p>
        </p:txBody>
      </p:sp>
    </p:spTree>
    <p:extLst>
      <p:ext uri="{BB962C8B-B14F-4D97-AF65-F5344CB8AC3E}">
        <p14:creationId xmlns:p14="http://schemas.microsoft.com/office/powerpoint/2010/main" val="2656668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1094C3-554E-472B-97B3-2747FE9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97" y="25400"/>
            <a:ext cx="860500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63" y="580460"/>
            <a:ext cx="8934416" cy="55765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631" y="5461000"/>
            <a:ext cx="122337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" y="5156200"/>
            <a:ext cx="1742988" cy="154932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3653" y="2"/>
            <a:ext cx="3938348" cy="39383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79401"/>
            <a:ext cx="2284165" cy="23898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DE7911-6538-48F1-815C-F16B71EA48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0187" y="2190317"/>
            <a:ext cx="5925826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45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417</Words>
  <Application>Microsoft Office PowerPoint</Application>
  <PresentationFormat>Widescreen</PresentationFormat>
  <Paragraphs>82</Paragraphs>
  <Slides>17</Slides>
  <Notes>11</Notes>
  <HiddenSlides>0</HiddenSlides>
  <MMClips>13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Microsoft YaHei</vt:lpstr>
      <vt:lpstr>SimSun</vt:lpstr>
      <vt:lpstr>Arial</vt:lpstr>
      <vt:lpstr>Calibri</vt:lpstr>
      <vt:lpstr>Calibri Light</vt:lpstr>
      <vt:lpstr>等线</vt:lpstr>
      <vt:lpstr>Fujiyama</vt:lpstr>
      <vt:lpstr>Tahoma</vt:lpstr>
      <vt:lpstr>UTM HelvetIns</vt:lpstr>
      <vt:lpstr>UVN Banh Mi</vt:lpstr>
      <vt:lpstr>Verdana</vt:lpstr>
      <vt:lpstr>字魂35号-经典雅黑</vt:lpstr>
      <vt:lpstr>方正少儿简体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50</cp:revision>
  <dcterms:created xsi:type="dcterms:W3CDTF">2023-04-04T14:41:08Z</dcterms:created>
  <dcterms:modified xsi:type="dcterms:W3CDTF">2023-07-24T02:59:28Z</dcterms:modified>
</cp:coreProperties>
</file>