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5" r:id="rId3"/>
    <p:sldId id="256" r:id="rId4"/>
    <p:sldId id="258" r:id="rId5"/>
    <p:sldId id="257" r:id="rId6"/>
    <p:sldId id="262" r:id="rId7"/>
    <p:sldId id="260" r:id="rId8"/>
    <p:sldId id="259" r:id="rId9"/>
    <p:sldId id="263" r:id="rId10"/>
    <p:sldId id="264" r:id="rId11"/>
    <p:sldId id="266" r:id="rId12"/>
    <p:sldId id="267" r:id="rId13"/>
    <p:sldId id="271" r:id="rId14"/>
    <p:sldId id="272" r:id="rId15"/>
    <p:sldId id="268" r:id="rId16"/>
    <p:sldId id="273" r:id="rId17"/>
    <p:sldId id="269" r:id="rId18"/>
    <p:sldId id="27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C65F"/>
    <a:srgbClr val="FF7C80"/>
    <a:srgbClr val="EFE59B"/>
    <a:srgbClr val="C17E54"/>
    <a:srgbClr val="F9DB2D"/>
    <a:srgbClr val="4472C4"/>
    <a:srgbClr val="952F61"/>
    <a:srgbClr val="37BA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0" d="100"/>
          <a:sy n="50" d="100"/>
        </p:scale>
        <p:origin x="1891" y="8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D85AD-6946-2DD5-7128-0B7BEEB2DE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7F1830-DE89-3860-EDFD-F78AD75388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D76BC4-1BB3-F3DA-5E89-A276C4671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F251E-51A2-406B-934C-EDF1734E4A6B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FD7FFA-07F1-3FB4-E9A6-5950E5622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DE5023-B686-4FF1-D802-709C14E6F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D598C-CB7E-4284-A6A1-5A18538E4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945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B3FAE-1D24-BA3F-8179-4B11C8AB1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B14E37-2CCD-B7A9-3B00-2D7E769370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3CFCBE-585D-F897-8C65-1B6549BCA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F251E-51A2-406B-934C-EDF1734E4A6B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CD898A-680D-F78F-CDFB-90C3EA444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4B7D57-7E2D-E59D-4B53-F17BF79B2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D598C-CB7E-4284-A6A1-5A18538E4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540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90B132-0DDB-A273-5539-B52ECD835D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CA9738-7F97-E444-E849-D783ECBA83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473DC-8925-0431-7983-528D4AB1E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F251E-51A2-406B-934C-EDF1734E4A6B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C7DB73-3529-978E-3EE1-E24B2CA04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437E2C-E6F1-3F01-F348-060FCEACD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D598C-CB7E-4284-A6A1-5A18538E4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412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108C6-918B-5506-5FD7-8C4EE4FD6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BB3112-0ECE-9776-77CF-ABAD2E12A2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6256D6-7B50-7D0B-08B4-5D5BCD31E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F251E-51A2-406B-934C-EDF1734E4A6B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C0B1AA-D1B9-0723-F074-86D921882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1B7DA1-E7BA-ADD6-30AB-4F1268735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D598C-CB7E-4284-A6A1-5A18538E4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163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19BBE-A0F4-42F2-129A-84F48A9B7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CECB65-D02A-0E68-9EA2-A33D905D75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AD18FF-9492-D4A8-2A0A-74408910A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F251E-51A2-406B-934C-EDF1734E4A6B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00B40D-5335-9982-F617-A1B87A02F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139CF6-70DA-E709-0CB6-3451035F4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D598C-CB7E-4284-A6A1-5A18538E4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438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11770-A56C-0223-695D-9BBBBA8DD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8A11B-77C6-53CD-7548-EF31AA9884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246B64-0CF7-296C-9583-621997A8CA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8AC2A6-5362-FDC9-1482-E24EF2137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F251E-51A2-406B-934C-EDF1734E4A6B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06FBE9-BEB3-7CB4-83B9-E12AA2AEB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847FC1-20E1-E649-A3E1-60FDEB313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D598C-CB7E-4284-A6A1-5A18538E4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428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55044-2A88-729D-4D85-A4DDF76BB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B714A0-1D31-7D89-3C2F-F77B6CF271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C05CFF-E0E9-CB44-9E06-95F008028F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695CE6-0022-6243-45FF-7D0563A4FB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88D40E-5757-8329-A1FB-CBFB0F2557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985D4E-8873-0889-79C7-8DEAF3E15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F251E-51A2-406B-934C-EDF1734E4A6B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7E9733-49C0-87A8-634E-8B1A8A5AC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3569B5-E0C7-C8DB-70D8-329FB6BC5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D598C-CB7E-4284-A6A1-5A18538E4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065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5FC32-FA2C-A134-AC55-E17BDE5C1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63D5C6-9AD2-E976-03A9-D334D0793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F251E-51A2-406B-934C-EDF1734E4A6B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768088-770F-96A5-CA26-547846299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CC263C-A939-8B54-B1F6-5D278A3C5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D598C-CB7E-4284-A6A1-5A18538E4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488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6D5417-48B6-7F98-5262-0F86FC98D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F251E-51A2-406B-934C-EDF1734E4A6B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28AEE7-0302-96DC-965F-29FB1A318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A39AA8-410C-9956-070D-B7228EF00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D598C-CB7E-4284-A6A1-5A18538E4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471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7108B-9353-A02E-17AB-B83269EEE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0ECD78-D03B-8415-0A4C-5AA0C042B2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664239-6072-8C1A-A0AA-9DF9E6C3BF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A2AA89-A12F-3E29-D746-78351CBDC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F251E-51A2-406B-934C-EDF1734E4A6B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944033-28E3-6E4B-FCBD-AA45BFA6B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16A7C8-A6E8-3DE3-C3D2-96A8C854A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D598C-CB7E-4284-A6A1-5A18538E4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687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A1990-B0EF-D6C0-4E0D-08DBD70F6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CD0535-D678-109D-5A74-C7D42987B6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2960D2-52AF-FFF5-4FFF-FE778B4929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89170F-9208-0990-B3CD-150EA0DF3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F251E-51A2-406B-934C-EDF1734E4A6B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611D79-4A90-B173-7D37-91353232E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DF446C-6436-E370-54D1-9CF2CD102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D598C-CB7E-4284-A6A1-5A18538E4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128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E4DD8F-B9C7-CD79-9246-B071E2A0D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82715-FE92-F2DE-E135-CA8B5B501A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02B6A1-F64E-48FB-DAAD-D67A3A4EF6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F251E-51A2-406B-934C-EDF1734E4A6B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C7286-B510-C254-84CD-D1C095107E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4BC03D-0045-DC6D-481B-1B61CB44D3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D598C-CB7E-4284-A6A1-5A18538E4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156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782FF6-24ED-4C36-AF7E-72BCB0DD70E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5" name="文本框 13">
            <a:extLst>
              <a:ext uri="{FF2B5EF4-FFF2-40B4-BE49-F238E27FC236}">
                <a16:creationId xmlns:a16="http://schemas.microsoft.com/office/drawing/2014/main" id="{DEB2D79C-9782-403F-A5AD-C40E8C25B4BF}"/>
              </a:ext>
            </a:extLst>
          </p:cNvPr>
          <p:cNvSpPr txBox="1"/>
          <p:nvPr/>
        </p:nvSpPr>
        <p:spPr>
          <a:xfrm>
            <a:off x="1666251" y="990893"/>
            <a:ext cx="8859499" cy="2187776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800" cap="none" spc="0" normalizeH="0" baseline="0" noProof="0" dirty="0" err="1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Bài</a:t>
            </a:r>
            <a:r>
              <a:rPr kumimoji="0" lang="en-US" altLang="zh-CN" sz="6000" b="0" i="0" u="none" strike="noStrike" kern="800" cap="none" spc="0" normalizeH="0" baseline="0" noProof="0" dirty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6000" kern="800" dirty="0" smtClean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150</a:t>
            </a:r>
            <a:endParaRPr lang="en-US" altLang="zh-CN" sz="6000" kern="800" dirty="0" smtClean="0">
              <a:ln w="28575">
                <a:noFill/>
              </a:ln>
              <a:solidFill>
                <a:srgbClr val="4472C4">
                  <a:lumMod val="75000"/>
                </a:srgbClr>
              </a:solidFill>
              <a:latin typeface="UTM HelvetIns" pitchFamily="2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000" kern="800" noProof="0" dirty="0" smtClean="0">
                <a:ln w="28575">
                  <a:noFill/>
                </a:ln>
                <a:solidFill>
                  <a:srgbClr val="C00000"/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DIỆN TÍCH CỦA MỘT HÌNH</a:t>
            </a:r>
            <a:endParaRPr kumimoji="0" lang="zh-CN" altLang="en-US" sz="6000" b="0" i="0" u="none" strike="noStrike" kern="800" cap="none" spc="0" normalizeH="0" baseline="0" noProof="0" dirty="0">
              <a:ln w="28575">
                <a:noFill/>
              </a:ln>
              <a:solidFill>
                <a:srgbClr val="C00000"/>
              </a:solidFill>
              <a:effectLst/>
              <a:uLnTx/>
              <a:uFillTx/>
              <a:latin typeface="UTM HelvetIns" pitchFamily="2" charset="0"/>
              <a:ea typeface="方正少儿简体" panose="03000509000000000000" pitchFamily="65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6" name="Subtitle 3">
            <a:extLst>
              <a:ext uri="{FF2B5EF4-FFF2-40B4-BE49-F238E27FC236}">
                <a16:creationId xmlns:a16="http://schemas.microsoft.com/office/drawing/2014/main" id="{6734CE7D-5AFB-4EF2-BBED-165338F4FADE}"/>
              </a:ext>
            </a:extLst>
          </p:cNvPr>
          <p:cNvSpPr txBox="1">
            <a:spLocks/>
          </p:cNvSpPr>
          <p:nvPr/>
        </p:nvSpPr>
        <p:spPr>
          <a:xfrm>
            <a:off x="2648188" y="4158873"/>
            <a:ext cx="7456394" cy="5078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Sách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khoa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Toán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hai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000" dirty="0" smtClean="0">
                <a:solidFill>
                  <a:prstClr val="black"/>
                </a:solidFill>
                <a:latin typeface="Calibri" panose="020F0502020204030204"/>
              </a:rPr>
              <a:t>70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181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>
            <a:extLst>
              <a:ext uri="{FF2B5EF4-FFF2-40B4-BE49-F238E27FC236}">
                <a16:creationId xmlns:a16="http://schemas.microsoft.com/office/drawing/2014/main" id="{307CFC19-35D5-2167-EA15-D11877EE59C3}"/>
              </a:ext>
            </a:extLst>
          </p:cNvPr>
          <p:cNvSpPr/>
          <p:nvPr/>
        </p:nvSpPr>
        <p:spPr>
          <a:xfrm>
            <a:off x="1480457" y="667657"/>
            <a:ext cx="9187543" cy="4934857"/>
          </a:xfrm>
          <a:prstGeom prst="cloud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4EAE300-F3D4-1148-1FCC-FEC88D3C07E3}"/>
              </a:ext>
            </a:extLst>
          </p:cNvPr>
          <p:cNvSpPr/>
          <p:nvPr/>
        </p:nvSpPr>
        <p:spPr>
          <a:xfrm>
            <a:off x="3414225" y="2350255"/>
            <a:ext cx="569739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Banh Mi" pitchFamily="2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986125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88A8B7-7607-527C-A5F6-12BFE98C8121}"/>
              </a:ext>
            </a:extLst>
          </p:cNvPr>
          <p:cNvSpPr/>
          <p:nvPr/>
        </p:nvSpPr>
        <p:spPr>
          <a:xfrm>
            <a:off x="149840" y="232049"/>
            <a:ext cx="2407385" cy="1669142"/>
          </a:xfrm>
          <a:prstGeom prst="rect">
            <a:avLst/>
          </a:prstGeom>
          <a:solidFill>
            <a:srgbClr val="37B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D10DEDF-06AF-A416-6646-19A9AB486458}"/>
              </a:ext>
            </a:extLst>
          </p:cNvPr>
          <p:cNvSpPr/>
          <p:nvPr/>
        </p:nvSpPr>
        <p:spPr>
          <a:xfrm>
            <a:off x="747985" y="406219"/>
            <a:ext cx="1346160" cy="1228451"/>
          </a:xfrm>
          <a:prstGeom prst="ellipse">
            <a:avLst/>
          </a:prstGeom>
          <a:solidFill>
            <a:srgbClr val="952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4AEE68-14CD-CA36-A5E3-DDF939C94F06}"/>
              </a:ext>
            </a:extLst>
          </p:cNvPr>
          <p:cNvSpPr txBox="1"/>
          <p:nvPr/>
        </p:nvSpPr>
        <p:spPr>
          <a:xfrm>
            <a:off x="2760426" y="188686"/>
            <a:ext cx="7936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Hình</a:t>
            </a:r>
            <a:r>
              <a:rPr lang="en-US" sz="3200" b="1" dirty="0"/>
              <a:t> </a:t>
            </a:r>
            <a:r>
              <a:rPr lang="en-US" sz="3200" b="1" dirty="0" err="1"/>
              <a:t>tròn</a:t>
            </a:r>
            <a:r>
              <a:rPr lang="en-US" sz="3200" b="1" dirty="0"/>
              <a:t> </a:t>
            </a:r>
            <a:r>
              <a:rPr lang="en-US" sz="3200" b="1" dirty="0" err="1"/>
              <a:t>nằm</a:t>
            </a:r>
            <a:r>
              <a:rPr lang="en-US" sz="3200" b="1" dirty="0"/>
              <a:t> </a:t>
            </a:r>
            <a:r>
              <a:rPr lang="en-US" sz="3200" b="1" dirty="0" err="1"/>
              <a:t>trong</a:t>
            </a:r>
            <a:r>
              <a:rPr lang="en-US" sz="3200" b="1" dirty="0"/>
              <a:t> </a:t>
            </a:r>
            <a:r>
              <a:rPr lang="en-US" sz="3200" b="1" dirty="0" err="1"/>
              <a:t>hình</a:t>
            </a:r>
            <a:r>
              <a:rPr lang="en-US" sz="3200" b="1" dirty="0"/>
              <a:t> </a:t>
            </a:r>
            <a:r>
              <a:rPr lang="en-US" sz="3200" b="1" dirty="0" err="1"/>
              <a:t>chữ</a:t>
            </a:r>
            <a:r>
              <a:rPr lang="en-US" sz="3200" b="1" dirty="0"/>
              <a:t> </a:t>
            </a:r>
            <a:r>
              <a:rPr lang="en-US" sz="3200" b="1" dirty="0" err="1"/>
              <a:t>nhật</a:t>
            </a:r>
            <a:r>
              <a:rPr lang="en-US" sz="3200" b="1" dirty="0"/>
              <a:t>,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8418FD-7BA1-A6B3-7FEB-98EB505941BE}"/>
              </a:ext>
            </a:extLst>
          </p:cNvPr>
          <p:cNvSpPr txBox="1"/>
          <p:nvPr/>
        </p:nvSpPr>
        <p:spPr>
          <a:xfrm>
            <a:off x="8807900" y="178376"/>
            <a:ext cx="1685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ta </a:t>
            </a:r>
            <a:r>
              <a:rPr lang="en-US" sz="3200" b="1" dirty="0" err="1"/>
              <a:t>nói</a:t>
            </a:r>
            <a:r>
              <a:rPr lang="en-US" sz="3200" b="1" dirty="0"/>
              <a:t>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8CA0B5-484E-CEA3-A635-07C94E24041C}"/>
              </a:ext>
            </a:extLst>
          </p:cNvPr>
          <p:cNvSpPr txBox="1"/>
          <p:nvPr/>
        </p:nvSpPr>
        <p:spPr>
          <a:xfrm>
            <a:off x="2656120" y="835368"/>
            <a:ext cx="9129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- </a:t>
            </a:r>
            <a:r>
              <a:rPr lang="en-US" sz="3200" b="1" dirty="0" err="1"/>
              <a:t>Diện</a:t>
            </a:r>
            <a:r>
              <a:rPr lang="en-US" sz="3200" b="1" dirty="0"/>
              <a:t> </a:t>
            </a:r>
            <a:r>
              <a:rPr lang="en-US" sz="3200" b="1" dirty="0" err="1"/>
              <a:t>tích</a:t>
            </a:r>
            <a:r>
              <a:rPr lang="en-US" sz="3200" b="1" dirty="0"/>
              <a:t> </a:t>
            </a:r>
            <a:r>
              <a:rPr lang="en-US" sz="3200" b="1" dirty="0" err="1"/>
              <a:t>hình</a:t>
            </a:r>
            <a:r>
              <a:rPr lang="en-US" sz="3200" b="1" dirty="0"/>
              <a:t> </a:t>
            </a:r>
            <a:r>
              <a:rPr lang="en-US" sz="3200" b="1" dirty="0" err="1"/>
              <a:t>chữ</a:t>
            </a:r>
            <a:r>
              <a:rPr lang="en-US" sz="3200" b="1" dirty="0"/>
              <a:t> </a:t>
            </a:r>
            <a:r>
              <a:rPr lang="en-US" sz="3200" b="1" dirty="0" err="1"/>
              <a:t>nhật</a:t>
            </a:r>
            <a:r>
              <a:rPr lang="en-US" sz="3200" b="1" dirty="0"/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lớn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hơn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/>
              <a:t>diện</a:t>
            </a:r>
            <a:r>
              <a:rPr lang="en-US" sz="3200" b="1" dirty="0"/>
              <a:t> </a:t>
            </a:r>
            <a:r>
              <a:rPr lang="en-US" sz="3200" b="1" dirty="0" err="1"/>
              <a:t>tích</a:t>
            </a:r>
            <a:r>
              <a:rPr lang="en-US" sz="3200" b="1" dirty="0"/>
              <a:t> </a:t>
            </a:r>
            <a:r>
              <a:rPr lang="en-US" sz="3200" b="1" dirty="0" err="1"/>
              <a:t>hình</a:t>
            </a:r>
            <a:r>
              <a:rPr lang="en-US" sz="3200" b="1" dirty="0"/>
              <a:t> </a:t>
            </a:r>
            <a:r>
              <a:rPr lang="en-US" sz="3200" b="1" dirty="0" err="1"/>
              <a:t>tròn</a:t>
            </a:r>
            <a:r>
              <a:rPr lang="en-US" sz="3200" b="1" dirty="0"/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4864367-EAC8-F4AA-B291-320D2E964F08}"/>
              </a:ext>
            </a:extLst>
          </p:cNvPr>
          <p:cNvSpPr txBox="1"/>
          <p:nvPr/>
        </p:nvSpPr>
        <p:spPr>
          <a:xfrm>
            <a:off x="2656120" y="1482050"/>
            <a:ext cx="9129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- </a:t>
            </a:r>
            <a:r>
              <a:rPr lang="en-US" sz="3200" b="1" dirty="0" err="1"/>
              <a:t>Diện</a:t>
            </a:r>
            <a:r>
              <a:rPr lang="en-US" sz="3200" b="1" dirty="0"/>
              <a:t> </a:t>
            </a:r>
            <a:r>
              <a:rPr lang="en-US" sz="3200" b="1" dirty="0" err="1"/>
              <a:t>tích</a:t>
            </a:r>
            <a:r>
              <a:rPr lang="en-US" sz="3200" b="1" dirty="0"/>
              <a:t> </a:t>
            </a:r>
            <a:r>
              <a:rPr lang="en-US" sz="3200" b="1" dirty="0" err="1"/>
              <a:t>hình</a:t>
            </a:r>
            <a:r>
              <a:rPr lang="en-US" sz="3200" b="1" dirty="0"/>
              <a:t> </a:t>
            </a:r>
            <a:r>
              <a:rPr lang="en-US" sz="3200" b="1" dirty="0" err="1"/>
              <a:t>tròn</a:t>
            </a:r>
            <a:r>
              <a:rPr lang="en-US" sz="3200" b="1" dirty="0"/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bé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hơn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/>
              <a:t>diện</a:t>
            </a:r>
            <a:r>
              <a:rPr lang="en-US" sz="3200" b="1" dirty="0"/>
              <a:t> </a:t>
            </a:r>
            <a:r>
              <a:rPr lang="en-US" sz="3200" b="1" dirty="0" err="1"/>
              <a:t>tích</a:t>
            </a:r>
            <a:r>
              <a:rPr lang="en-US" sz="3200" b="1" dirty="0"/>
              <a:t> </a:t>
            </a:r>
            <a:r>
              <a:rPr lang="en-US" sz="3200" b="1" dirty="0" err="1"/>
              <a:t>hình</a:t>
            </a:r>
            <a:r>
              <a:rPr lang="en-US" sz="3200" b="1" dirty="0"/>
              <a:t> </a:t>
            </a:r>
            <a:r>
              <a:rPr lang="en-US" sz="3200" b="1" dirty="0" err="1"/>
              <a:t>chữ</a:t>
            </a:r>
            <a:r>
              <a:rPr lang="en-US" sz="3200" b="1" dirty="0"/>
              <a:t> </a:t>
            </a:r>
            <a:r>
              <a:rPr lang="en-US" sz="3200" b="1" dirty="0" err="1"/>
              <a:t>nhật</a:t>
            </a:r>
            <a:r>
              <a:rPr lang="en-US" sz="3200" b="1" dirty="0"/>
              <a:t>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01923EA-5E81-201F-98D9-5E2591593CC6}"/>
              </a:ext>
            </a:extLst>
          </p:cNvPr>
          <p:cNvGrpSpPr/>
          <p:nvPr/>
        </p:nvGrpSpPr>
        <p:grpSpPr>
          <a:xfrm>
            <a:off x="149841" y="2126859"/>
            <a:ext cx="1701424" cy="1594528"/>
            <a:chOff x="5428911" y="2943226"/>
            <a:chExt cx="909638" cy="852488"/>
          </a:xfrm>
          <a:solidFill>
            <a:srgbClr val="F9DB2D"/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CE30CC0-BF52-1330-F1E9-DF164D9DB325}"/>
                </a:ext>
              </a:extLst>
            </p:cNvPr>
            <p:cNvSpPr/>
            <p:nvPr/>
          </p:nvSpPr>
          <p:spPr>
            <a:xfrm>
              <a:off x="5428911" y="2943226"/>
              <a:ext cx="909638" cy="852488"/>
            </a:xfrm>
            <a:custGeom>
              <a:avLst/>
              <a:gdLst>
                <a:gd name="connsiteX0" fmla="*/ 0 w 909638"/>
                <a:gd name="connsiteY0" fmla="*/ 0 h 857250"/>
                <a:gd name="connsiteX1" fmla="*/ 428625 w 909638"/>
                <a:gd name="connsiteY1" fmla="*/ 9525 h 857250"/>
                <a:gd name="connsiteX2" fmla="*/ 909638 w 909638"/>
                <a:gd name="connsiteY2" fmla="*/ 857250 h 857250"/>
                <a:gd name="connsiteX3" fmla="*/ 4763 w 909638"/>
                <a:gd name="connsiteY3" fmla="*/ 847725 h 857250"/>
                <a:gd name="connsiteX4" fmla="*/ 0 w 909638"/>
                <a:gd name="connsiteY4" fmla="*/ 0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9638" h="857250">
                  <a:moveTo>
                    <a:pt x="0" y="0"/>
                  </a:moveTo>
                  <a:lnTo>
                    <a:pt x="428625" y="9525"/>
                  </a:lnTo>
                  <a:lnTo>
                    <a:pt x="909638" y="857250"/>
                  </a:lnTo>
                  <a:lnTo>
                    <a:pt x="4763" y="847725"/>
                  </a:lnTo>
                  <a:cubicBezTo>
                    <a:pt x="3175" y="568325"/>
                    <a:pt x="1588" y="288925"/>
                    <a:pt x="0" y="0"/>
                  </a:cubicBezTo>
                  <a:close/>
                </a:path>
              </a:pathLst>
            </a:custGeom>
            <a:grpFill/>
            <a:ln>
              <a:solidFill>
                <a:srgbClr val="C17E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>
                <a:solidFill>
                  <a:schemeClr val="tx1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66C87D3-79D7-8647-79DF-6DA4DE8B7AE8}"/>
                </a:ext>
              </a:extLst>
            </p:cNvPr>
            <p:cNvSpPr txBox="1"/>
            <p:nvPr/>
          </p:nvSpPr>
          <p:spPr>
            <a:xfrm>
              <a:off x="5600870" y="3318661"/>
              <a:ext cx="297315" cy="21391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HP001 4 hàng" panose="020B0603050302020204" pitchFamily="34" charset="0"/>
                </a:rPr>
                <a:t>A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E83245F-2D7B-FC4B-5120-BFB33A5FBB07}"/>
              </a:ext>
            </a:extLst>
          </p:cNvPr>
          <p:cNvGrpSpPr/>
          <p:nvPr/>
        </p:nvGrpSpPr>
        <p:grpSpPr>
          <a:xfrm>
            <a:off x="955932" y="2149616"/>
            <a:ext cx="1558494" cy="1594529"/>
            <a:chOff x="1368879" y="2569682"/>
            <a:chExt cx="838200" cy="85758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FE9461E-32EC-A883-A5C5-8C129EA44D50}"/>
                </a:ext>
              </a:extLst>
            </p:cNvPr>
            <p:cNvSpPr/>
            <p:nvPr/>
          </p:nvSpPr>
          <p:spPr>
            <a:xfrm>
              <a:off x="1368879" y="2569682"/>
              <a:ext cx="838200" cy="857580"/>
            </a:xfrm>
            <a:custGeom>
              <a:avLst/>
              <a:gdLst>
                <a:gd name="connsiteX0" fmla="*/ 0 w 838200"/>
                <a:gd name="connsiteY0" fmla="*/ 0 h 852488"/>
                <a:gd name="connsiteX1" fmla="*/ 838200 w 838200"/>
                <a:gd name="connsiteY1" fmla="*/ 9525 h 852488"/>
                <a:gd name="connsiteX2" fmla="*/ 838200 w 838200"/>
                <a:gd name="connsiteY2" fmla="*/ 852488 h 852488"/>
                <a:gd name="connsiteX3" fmla="*/ 476250 w 838200"/>
                <a:gd name="connsiteY3" fmla="*/ 842963 h 852488"/>
                <a:gd name="connsiteX4" fmla="*/ 0 w 838200"/>
                <a:gd name="connsiteY4" fmla="*/ 0 h 852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8200" h="852488">
                  <a:moveTo>
                    <a:pt x="0" y="0"/>
                  </a:moveTo>
                  <a:lnTo>
                    <a:pt x="838200" y="9525"/>
                  </a:lnTo>
                  <a:lnTo>
                    <a:pt x="838200" y="852488"/>
                  </a:lnTo>
                  <a:lnTo>
                    <a:pt x="476250" y="8429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DB2D"/>
            </a:solidFill>
            <a:ln>
              <a:solidFill>
                <a:srgbClr val="C17E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238E7E0-D54F-9830-9078-A81F7C6D555D}"/>
                </a:ext>
              </a:extLst>
            </p:cNvPr>
            <p:cNvSpPr txBox="1"/>
            <p:nvPr/>
          </p:nvSpPr>
          <p:spPr>
            <a:xfrm>
              <a:off x="1771966" y="2848867"/>
              <a:ext cx="297315" cy="215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HP001 4 hàng" panose="020B0603050302020204" pitchFamily="34" charset="0"/>
                </a:rPr>
                <a:t>B</a:t>
              </a:r>
            </a:p>
          </p:txBody>
        </p:sp>
      </p:grpSp>
      <p:sp>
        <p:nvSpPr>
          <p:cNvPr id="22" name="AutoShape 27">
            <a:extLst>
              <a:ext uri="{FF2B5EF4-FFF2-40B4-BE49-F238E27FC236}">
                <a16:creationId xmlns:a16="http://schemas.microsoft.com/office/drawing/2014/main" id="{4535E830-0225-3E29-14AD-9FC91FF43963}"/>
              </a:ext>
            </a:extLst>
          </p:cNvPr>
          <p:cNvSpPr>
            <a:spLocks/>
          </p:cNvSpPr>
          <p:nvPr/>
        </p:nvSpPr>
        <p:spPr bwMode="auto">
          <a:xfrm rot="5400000">
            <a:off x="1133210" y="2779364"/>
            <a:ext cx="387405" cy="2316969"/>
          </a:xfrm>
          <a:prstGeom prst="rightBrace">
            <a:avLst>
              <a:gd name="adj1" fmla="val 33333"/>
              <a:gd name="adj2" fmla="val 47350"/>
            </a:avLst>
          </a:prstGeom>
          <a:noFill/>
          <a:ln w="1905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007943">
              <a:spcBef>
                <a:spcPct val="0"/>
              </a:spcBef>
              <a:buNone/>
            </a:pPr>
            <a:endParaRPr lang="vi-VN" altLang="en-US" sz="1800" b="1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22E03BE-A17E-7114-1D86-4C44F383EAFE}"/>
              </a:ext>
            </a:extLst>
          </p:cNvPr>
          <p:cNvSpPr txBox="1"/>
          <p:nvPr/>
        </p:nvSpPr>
        <p:spPr>
          <a:xfrm>
            <a:off x="1176657" y="4227409"/>
            <a:ext cx="552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HP001 4 hàng" panose="020B0603050302020204" pitchFamily="34" charset="0"/>
              </a:rPr>
              <a:t>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EA7CDCC-6C91-7D03-055F-79F94510B987}"/>
              </a:ext>
            </a:extLst>
          </p:cNvPr>
          <p:cNvSpPr txBox="1"/>
          <p:nvPr/>
        </p:nvSpPr>
        <p:spPr>
          <a:xfrm>
            <a:off x="2846573" y="2590732"/>
            <a:ext cx="7936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Hình</a:t>
            </a:r>
            <a:r>
              <a:rPr lang="en-US" sz="3200" b="1" dirty="0"/>
              <a:t> </a:t>
            </a:r>
            <a:r>
              <a:rPr lang="en-US" sz="3200" b="1" dirty="0">
                <a:latin typeface="HP001 4 hàng" panose="020B0603050302020204" pitchFamily="34" charset="0"/>
              </a:rPr>
              <a:t>A</a:t>
            </a:r>
            <a:r>
              <a:rPr lang="en-US" sz="3200" b="1" dirty="0"/>
              <a:t> </a:t>
            </a:r>
            <a:r>
              <a:rPr lang="en-US" sz="3200" b="1" dirty="0" err="1"/>
              <a:t>ghép</a:t>
            </a:r>
            <a:r>
              <a:rPr lang="en-US" sz="3200" b="1" dirty="0"/>
              <a:t> </a:t>
            </a:r>
            <a:r>
              <a:rPr lang="en-US" sz="3200" b="1" dirty="0" err="1"/>
              <a:t>với</a:t>
            </a:r>
            <a:r>
              <a:rPr lang="en-US" sz="3200" b="1" dirty="0"/>
              <a:t> </a:t>
            </a:r>
            <a:r>
              <a:rPr lang="en-US" sz="3200" b="1" dirty="0" err="1"/>
              <a:t>hình</a:t>
            </a:r>
            <a:r>
              <a:rPr lang="en-US" sz="3200" b="1" dirty="0"/>
              <a:t> </a:t>
            </a:r>
            <a:r>
              <a:rPr lang="en-US" sz="3200" b="1" dirty="0">
                <a:latin typeface="HP001 4 hàng" panose="020B0603050302020204" pitchFamily="34" charset="0"/>
              </a:rPr>
              <a:t>B</a:t>
            </a:r>
            <a:r>
              <a:rPr lang="en-US" sz="3200" b="1" dirty="0"/>
              <a:t> </a:t>
            </a:r>
            <a:r>
              <a:rPr lang="en-US" sz="3200" b="1" dirty="0" err="1"/>
              <a:t>được</a:t>
            </a:r>
            <a:r>
              <a:rPr lang="en-US" sz="3200" b="1" dirty="0"/>
              <a:t> </a:t>
            </a:r>
            <a:r>
              <a:rPr lang="en-US" sz="3200" b="1" dirty="0" err="1"/>
              <a:t>hình</a:t>
            </a:r>
            <a:r>
              <a:rPr lang="en-US" sz="3200" b="1" dirty="0"/>
              <a:t> </a:t>
            </a:r>
            <a:r>
              <a:rPr lang="en-US" sz="3200" b="1" dirty="0">
                <a:latin typeface="HP001 4 hàng" panose="020B0603050302020204" pitchFamily="34" charset="0"/>
              </a:rPr>
              <a:t>C</a:t>
            </a:r>
            <a:r>
              <a:rPr lang="en-US" sz="3200" b="1" dirty="0"/>
              <a:t>,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12D7E6C-553F-A7BA-78B0-D89A3A20395A}"/>
              </a:ext>
            </a:extLst>
          </p:cNvPr>
          <p:cNvSpPr txBox="1"/>
          <p:nvPr/>
        </p:nvSpPr>
        <p:spPr>
          <a:xfrm>
            <a:off x="9552181" y="2549190"/>
            <a:ext cx="1685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ta </a:t>
            </a:r>
            <a:r>
              <a:rPr lang="en-US" sz="3200" b="1" dirty="0" err="1"/>
              <a:t>nói</a:t>
            </a:r>
            <a:r>
              <a:rPr lang="en-US" sz="3200" b="1" dirty="0"/>
              <a:t>: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B207428-2F35-FE8F-CC82-0852FAD22C77}"/>
              </a:ext>
            </a:extLst>
          </p:cNvPr>
          <p:cNvSpPr txBox="1"/>
          <p:nvPr/>
        </p:nvSpPr>
        <p:spPr>
          <a:xfrm>
            <a:off x="2670635" y="3136612"/>
            <a:ext cx="978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Diện</a:t>
            </a:r>
            <a:r>
              <a:rPr lang="en-US" sz="3200" b="1" dirty="0"/>
              <a:t> </a:t>
            </a:r>
            <a:r>
              <a:rPr lang="en-US" sz="3200" b="1" dirty="0" err="1"/>
              <a:t>tích</a:t>
            </a:r>
            <a:r>
              <a:rPr lang="en-US" sz="3200" b="1" dirty="0"/>
              <a:t> </a:t>
            </a:r>
            <a:r>
              <a:rPr lang="en-US" sz="3200" b="1" dirty="0" err="1"/>
              <a:t>hình</a:t>
            </a:r>
            <a:r>
              <a:rPr lang="en-US" sz="3200" b="1" dirty="0"/>
              <a:t> </a:t>
            </a:r>
            <a:r>
              <a:rPr lang="en-US" sz="3200" b="1" dirty="0">
                <a:latin typeface="HP001 4 hàng" panose="020B0603050302020204" pitchFamily="34" charset="0"/>
              </a:rPr>
              <a:t>C</a:t>
            </a:r>
            <a:r>
              <a:rPr lang="en-US" sz="3200" b="1" dirty="0"/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bằng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tổng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/>
              <a:t>diện</a:t>
            </a:r>
            <a:r>
              <a:rPr lang="en-US" sz="3200" b="1" dirty="0"/>
              <a:t> </a:t>
            </a:r>
            <a:r>
              <a:rPr lang="en-US" sz="3200" b="1" dirty="0" err="1"/>
              <a:t>tích</a:t>
            </a:r>
            <a:r>
              <a:rPr lang="en-US" sz="3200" b="1" dirty="0"/>
              <a:t> </a:t>
            </a:r>
            <a:r>
              <a:rPr lang="en-US" sz="3200" b="1" dirty="0" err="1"/>
              <a:t>hình</a:t>
            </a:r>
            <a:r>
              <a:rPr lang="en-US" sz="3200" b="1" dirty="0"/>
              <a:t> </a:t>
            </a:r>
            <a:r>
              <a:rPr lang="en-US" sz="3200" b="1" dirty="0">
                <a:latin typeface="HP001 4 hàng" panose="020B0603050302020204" pitchFamily="34" charset="0"/>
              </a:rPr>
              <a:t>A</a:t>
            </a:r>
            <a:r>
              <a:rPr lang="en-US" sz="3200" b="1" dirty="0"/>
              <a:t> </a:t>
            </a:r>
            <a:r>
              <a:rPr lang="en-US" sz="3200" b="1" dirty="0" err="1"/>
              <a:t>và</a:t>
            </a:r>
            <a:r>
              <a:rPr lang="en-US" sz="3200" b="1" dirty="0"/>
              <a:t> </a:t>
            </a:r>
            <a:r>
              <a:rPr lang="en-US" sz="3200" b="1" dirty="0" err="1"/>
              <a:t>hình</a:t>
            </a:r>
            <a:r>
              <a:rPr lang="en-US" sz="3200" b="1" dirty="0"/>
              <a:t> </a:t>
            </a:r>
            <a:r>
              <a:rPr lang="en-US" sz="3200" b="1" dirty="0">
                <a:latin typeface="HP001 4 hàng" panose="020B0603050302020204" pitchFamily="34" charset="0"/>
              </a:rPr>
              <a:t>B</a:t>
            </a:r>
            <a:r>
              <a:rPr lang="en-US" sz="3200" b="1" dirty="0"/>
              <a:t>.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7CD9AAF-7316-E010-EAD4-5232C991DB85}"/>
              </a:ext>
            </a:extLst>
          </p:cNvPr>
          <p:cNvGrpSpPr/>
          <p:nvPr/>
        </p:nvGrpSpPr>
        <p:grpSpPr>
          <a:xfrm>
            <a:off x="218960" y="4572210"/>
            <a:ext cx="2052468" cy="1026235"/>
            <a:chOff x="234868" y="4627518"/>
            <a:chExt cx="2052468" cy="1026235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5105ED9D-0D3C-9DD0-E9BC-0C34D3AC0465}"/>
                </a:ext>
              </a:extLst>
            </p:cNvPr>
            <p:cNvGrpSpPr/>
            <p:nvPr/>
          </p:nvGrpSpPr>
          <p:grpSpPr>
            <a:xfrm>
              <a:off x="234868" y="4627518"/>
              <a:ext cx="2052468" cy="1026235"/>
              <a:chOff x="234868" y="4627518"/>
              <a:chExt cx="2052468" cy="1026235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81EB0B4-2DBC-049E-90A0-5AE06A33D289}"/>
                  </a:ext>
                </a:extLst>
              </p:cNvPr>
              <p:cNvSpPr/>
              <p:nvPr/>
            </p:nvSpPr>
            <p:spPr>
              <a:xfrm>
                <a:off x="234868" y="4627519"/>
                <a:ext cx="513117" cy="513117"/>
              </a:xfrm>
              <a:prstGeom prst="rect">
                <a:avLst/>
              </a:prstGeom>
              <a:solidFill>
                <a:srgbClr val="EFE59B"/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A1A6E7C2-429E-1679-FC1C-54B6F9B9842A}"/>
                  </a:ext>
                </a:extLst>
              </p:cNvPr>
              <p:cNvSpPr/>
              <p:nvPr/>
            </p:nvSpPr>
            <p:spPr>
              <a:xfrm>
                <a:off x="747985" y="4627518"/>
                <a:ext cx="513117" cy="513117"/>
              </a:xfrm>
              <a:prstGeom prst="rect">
                <a:avLst/>
              </a:prstGeom>
              <a:solidFill>
                <a:srgbClr val="EFE59B"/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9BFAEF0-4F7C-BA66-F429-ECBA611CE52F}"/>
                  </a:ext>
                </a:extLst>
              </p:cNvPr>
              <p:cNvSpPr/>
              <p:nvPr/>
            </p:nvSpPr>
            <p:spPr>
              <a:xfrm>
                <a:off x="1261102" y="4627519"/>
                <a:ext cx="513117" cy="513117"/>
              </a:xfrm>
              <a:prstGeom prst="rect">
                <a:avLst/>
              </a:prstGeom>
              <a:solidFill>
                <a:srgbClr val="EFE59B"/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F5C6BC5E-8291-EFBC-402A-AC7EDEBDE359}"/>
                  </a:ext>
                </a:extLst>
              </p:cNvPr>
              <p:cNvSpPr/>
              <p:nvPr/>
            </p:nvSpPr>
            <p:spPr>
              <a:xfrm>
                <a:off x="1774219" y="4627518"/>
                <a:ext cx="513117" cy="513117"/>
              </a:xfrm>
              <a:prstGeom prst="rect">
                <a:avLst/>
              </a:prstGeom>
              <a:solidFill>
                <a:srgbClr val="EFE59B"/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528F3BE8-AF22-F296-B958-20AAFC710E8A}"/>
                  </a:ext>
                </a:extLst>
              </p:cNvPr>
              <p:cNvSpPr/>
              <p:nvPr/>
            </p:nvSpPr>
            <p:spPr>
              <a:xfrm>
                <a:off x="1261102" y="5140636"/>
                <a:ext cx="513117" cy="513117"/>
              </a:xfrm>
              <a:prstGeom prst="rect">
                <a:avLst/>
              </a:prstGeom>
              <a:solidFill>
                <a:srgbClr val="EFE59B"/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DB32FD0A-8ABE-9C22-38D2-D8D73BD70950}"/>
                  </a:ext>
                </a:extLst>
              </p:cNvPr>
              <p:cNvSpPr/>
              <p:nvPr/>
            </p:nvSpPr>
            <p:spPr>
              <a:xfrm>
                <a:off x="1774219" y="5140635"/>
                <a:ext cx="513117" cy="513117"/>
              </a:xfrm>
              <a:prstGeom prst="rect">
                <a:avLst/>
              </a:prstGeom>
              <a:solidFill>
                <a:srgbClr val="EFE59B"/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B174868-2255-AD98-FB78-2178B8AB70BE}"/>
                </a:ext>
              </a:extLst>
            </p:cNvPr>
            <p:cNvSpPr txBox="1"/>
            <p:nvPr/>
          </p:nvSpPr>
          <p:spPr>
            <a:xfrm>
              <a:off x="676106" y="5253642"/>
              <a:ext cx="5528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HP001 4 hàng" panose="020B0603050302020204" pitchFamily="34" charset="0"/>
                </a:rPr>
                <a:t>D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C7C50ED-934E-5595-7D93-2ED00DF3905D}"/>
              </a:ext>
            </a:extLst>
          </p:cNvPr>
          <p:cNvGrpSpPr/>
          <p:nvPr/>
        </p:nvGrpSpPr>
        <p:grpSpPr>
          <a:xfrm>
            <a:off x="291855" y="5711450"/>
            <a:ext cx="1968815" cy="1146550"/>
            <a:chOff x="291855" y="5711450"/>
            <a:chExt cx="1968815" cy="1146550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4848D5B2-4332-4F29-C513-C12BE31DF2C0}"/>
                </a:ext>
              </a:extLst>
            </p:cNvPr>
            <p:cNvGrpSpPr/>
            <p:nvPr/>
          </p:nvGrpSpPr>
          <p:grpSpPr>
            <a:xfrm>
              <a:off x="711155" y="5711450"/>
              <a:ext cx="1549515" cy="1027450"/>
              <a:chOff x="711155" y="5711450"/>
              <a:chExt cx="1549515" cy="1027450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0109C636-8BBC-C1CC-5D7B-A0296EFF56DC}"/>
                  </a:ext>
                </a:extLst>
              </p:cNvPr>
              <p:cNvSpPr/>
              <p:nvPr/>
            </p:nvSpPr>
            <p:spPr>
              <a:xfrm>
                <a:off x="711155" y="5711450"/>
                <a:ext cx="513117" cy="513117"/>
              </a:xfrm>
              <a:prstGeom prst="rect">
                <a:avLst/>
              </a:prstGeom>
              <a:solidFill>
                <a:srgbClr val="EFE59B"/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608F167C-05E2-BED9-4FA1-E83879ACB98B}"/>
                  </a:ext>
                </a:extLst>
              </p:cNvPr>
              <p:cNvSpPr/>
              <p:nvPr/>
            </p:nvSpPr>
            <p:spPr>
              <a:xfrm>
                <a:off x="1227792" y="5711450"/>
                <a:ext cx="513117" cy="513117"/>
              </a:xfrm>
              <a:prstGeom prst="rect">
                <a:avLst/>
              </a:prstGeom>
              <a:solidFill>
                <a:srgbClr val="EFE59B"/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43028B52-A2AE-F705-0070-3A028C392758}"/>
                  </a:ext>
                </a:extLst>
              </p:cNvPr>
              <p:cNvSpPr/>
              <p:nvPr/>
            </p:nvSpPr>
            <p:spPr>
              <a:xfrm>
                <a:off x="1747553" y="5711450"/>
                <a:ext cx="513117" cy="513117"/>
              </a:xfrm>
              <a:prstGeom prst="rect">
                <a:avLst/>
              </a:prstGeom>
              <a:solidFill>
                <a:srgbClr val="EFE59B"/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A0C28EAA-EEA5-9DD5-AA97-DF113AA71B35}"/>
                  </a:ext>
                </a:extLst>
              </p:cNvPr>
              <p:cNvSpPr/>
              <p:nvPr/>
            </p:nvSpPr>
            <p:spPr>
              <a:xfrm>
                <a:off x="711155" y="6225783"/>
                <a:ext cx="513117" cy="513117"/>
              </a:xfrm>
              <a:prstGeom prst="rect">
                <a:avLst/>
              </a:prstGeom>
              <a:solidFill>
                <a:srgbClr val="EFE59B"/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D071C89F-5191-E2AF-8BD5-9B6A085C8537}"/>
                  </a:ext>
                </a:extLst>
              </p:cNvPr>
              <p:cNvSpPr/>
              <p:nvPr/>
            </p:nvSpPr>
            <p:spPr>
              <a:xfrm>
                <a:off x="1227792" y="6225783"/>
                <a:ext cx="513117" cy="513117"/>
              </a:xfrm>
              <a:prstGeom prst="rect">
                <a:avLst/>
              </a:prstGeom>
              <a:solidFill>
                <a:srgbClr val="EFE59B"/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CD79E6A9-5C49-6734-BCFF-D0498FBF0AB6}"/>
                  </a:ext>
                </a:extLst>
              </p:cNvPr>
              <p:cNvSpPr/>
              <p:nvPr/>
            </p:nvSpPr>
            <p:spPr>
              <a:xfrm>
                <a:off x="1747553" y="6225783"/>
                <a:ext cx="513117" cy="513117"/>
              </a:xfrm>
              <a:prstGeom prst="rect">
                <a:avLst/>
              </a:prstGeom>
              <a:solidFill>
                <a:srgbClr val="EFE59B"/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08A4EC2-8D0D-F573-30AF-25F5935EAC53}"/>
                </a:ext>
              </a:extLst>
            </p:cNvPr>
            <p:cNvSpPr txBox="1"/>
            <p:nvPr/>
          </p:nvSpPr>
          <p:spPr>
            <a:xfrm>
              <a:off x="291855" y="6457890"/>
              <a:ext cx="5528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HP001 4 hàng" panose="020B0603050302020204" pitchFamily="34" charset="0"/>
                </a:rPr>
                <a:t>E</a:t>
              </a: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537D3110-ADC1-2DF1-86E2-1B09BB0532A6}"/>
              </a:ext>
            </a:extLst>
          </p:cNvPr>
          <p:cNvSpPr txBox="1"/>
          <p:nvPr/>
        </p:nvSpPr>
        <p:spPr>
          <a:xfrm>
            <a:off x="2670635" y="4498786"/>
            <a:ext cx="95213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Hai </a:t>
            </a:r>
            <a:r>
              <a:rPr lang="en-US" sz="3200" b="1" dirty="0" err="1"/>
              <a:t>hình</a:t>
            </a:r>
            <a:r>
              <a:rPr lang="en-US" sz="3200" b="1" dirty="0"/>
              <a:t> </a:t>
            </a:r>
            <a:r>
              <a:rPr lang="en-US" sz="3200" b="1" dirty="0">
                <a:latin typeface="HP001 4 hàng" panose="020B0603050302020204" pitchFamily="34" charset="0"/>
              </a:rPr>
              <a:t>D</a:t>
            </a:r>
            <a:r>
              <a:rPr lang="en-US" sz="3200" b="1" dirty="0"/>
              <a:t> </a:t>
            </a:r>
            <a:r>
              <a:rPr lang="en-US" sz="3200" b="1" dirty="0" err="1"/>
              <a:t>và</a:t>
            </a:r>
            <a:r>
              <a:rPr lang="en-US" sz="3200" b="1" dirty="0"/>
              <a:t> </a:t>
            </a:r>
            <a:r>
              <a:rPr lang="en-US" sz="3200" b="1" dirty="0">
                <a:latin typeface="HP001 4 hàng" panose="020B0603050302020204" pitchFamily="34" charset="0"/>
              </a:rPr>
              <a:t>E</a:t>
            </a:r>
            <a:r>
              <a:rPr lang="en-US" sz="3200" b="1" dirty="0"/>
              <a:t> </a:t>
            </a:r>
            <a:r>
              <a:rPr lang="en-US" sz="3200" b="1" dirty="0" err="1"/>
              <a:t>có</a:t>
            </a:r>
            <a:r>
              <a:rPr lang="en-US" sz="3200" b="1" dirty="0"/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hình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dạng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khác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nhau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/>
              <a:t>nhưng</a:t>
            </a:r>
            <a:r>
              <a:rPr lang="en-US" sz="3200" b="1" dirty="0"/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đều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gồm</a:t>
            </a:r>
            <a:r>
              <a:rPr lang="en-US" sz="3200" b="1" dirty="0">
                <a:solidFill>
                  <a:srgbClr val="FF0000"/>
                </a:solidFill>
              </a:rPr>
              <a:t> 6 </a:t>
            </a:r>
            <a:r>
              <a:rPr lang="en-US" sz="3200" b="1" dirty="0" err="1">
                <a:solidFill>
                  <a:srgbClr val="FF0000"/>
                </a:solidFill>
              </a:rPr>
              <a:t>hình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vuông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như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nhau</a:t>
            </a:r>
            <a:r>
              <a:rPr lang="en-US" sz="3200" b="1" dirty="0"/>
              <a:t>.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783AF6F-90E7-14DF-DB72-363B893A74FA}"/>
              </a:ext>
            </a:extLst>
          </p:cNvPr>
          <p:cNvSpPr txBox="1"/>
          <p:nvPr/>
        </p:nvSpPr>
        <p:spPr>
          <a:xfrm>
            <a:off x="2656120" y="5661682"/>
            <a:ext cx="9521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Ta </a:t>
            </a:r>
            <a:r>
              <a:rPr lang="en-US" sz="3200" b="1" dirty="0" err="1"/>
              <a:t>nói</a:t>
            </a:r>
            <a:r>
              <a:rPr lang="en-US" sz="3200" b="1" dirty="0"/>
              <a:t> </a:t>
            </a:r>
            <a:r>
              <a:rPr lang="en-US" sz="3200" b="1" dirty="0" err="1"/>
              <a:t>diện</a:t>
            </a:r>
            <a:r>
              <a:rPr lang="en-US" sz="3200" b="1" dirty="0"/>
              <a:t> </a:t>
            </a:r>
            <a:r>
              <a:rPr lang="en-US" sz="3200" b="1" dirty="0" err="1"/>
              <a:t>tích</a:t>
            </a:r>
            <a:r>
              <a:rPr lang="en-US" sz="3200" b="1" dirty="0"/>
              <a:t> </a:t>
            </a:r>
            <a:r>
              <a:rPr lang="en-US" sz="3200" b="1" dirty="0" err="1"/>
              <a:t>hình</a:t>
            </a:r>
            <a:r>
              <a:rPr lang="en-US" sz="3200" b="1" dirty="0">
                <a:latin typeface="HP001 4 hàng" panose="020B0603050302020204" pitchFamily="34" charset="0"/>
              </a:rPr>
              <a:t> D </a:t>
            </a:r>
            <a:r>
              <a:rPr lang="en-US" sz="3200" b="1" dirty="0" err="1">
                <a:solidFill>
                  <a:srgbClr val="FF0000"/>
                </a:solidFill>
              </a:rPr>
              <a:t>bằng</a:t>
            </a:r>
            <a:r>
              <a:rPr lang="en-US" sz="3200" b="1" dirty="0"/>
              <a:t> </a:t>
            </a:r>
            <a:r>
              <a:rPr lang="en-US" sz="3200" b="1" dirty="0" err="1"/>
              <a:t>diện</a:t>
            </a:r>
            <a:r>
              <a:rPr lang="en-US" sz="3200" b="1" dirty="0"/>
              <a:t> </a:t>
            </a:r>
            <a:r>
              <a:rPr lang="en-US" sz="3200" b="1" dirty="0" err="1"/>
              <a:t>tích</a:t>
            </a:r>
            <a:r>
              <a:rPr lang="en-US" sz="3200" b="1" dirty="0"/>
              <a:t> </a:t>
            </a:r>
            <a:r>
              <a:rPr lang="en-US" sz="3200" b="1" dirty="0" err="1"/>
              <a:t>hình</a:t>
            </a:r>
            <a:r>
              <a:rPr lang="en-US" sz="3200" b="1" dirty="0"/>
              <a:t>  </a:t>
            </a:r>
            <a:r>
              <a:rPr lang="en-US" sz="3200" b="1" dirty="0">
                <a:latin typeface="HP001 4 hàng" panose="020B0603050302020204" pitchFamily="34" charset="0"/>
              </a:rPr>
              <a:t>E</a:t>
            </a:r>
            <a:r>
              <a:rPr lang="en-US" sz="3200" b="1" dirty="0"/>
              <a:t> . </a:t>
            </a:r>
          </a:p>
        </p:txBody>
      </p:sp>
    </p:spTree>
    <p:extLst>
      <p:ext uri="{BB962C8B-B14F-4D97-AF65-F5344CB8AC3E}">
        <p14:creationId xmlns:p14="http://schemas.microsoft.com/office/powerpoint/2010/main" val="41321349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/>
      <p:bldP spid="11" grpId="0"/>
      <p:bldP spid="12" grpId="0"/>
      <p:bldP spid="13" grpId="0"/>
      <p:bldP spid="22" grpId="0" animBg="1"/>
      <p:bldP spid="23" grpId="0"/>
      <p:bldP spid="24" grpId="0"/>
      <p:bldP spid="25" grpId="0"/>
      <p:bldP spid="26" grpId="0"/>
      <p:bldP spid="45" grpId="0"/>
      <p:bldP spid="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>
            <a:extLst>
              <a:ext uri="{FF2B5EF4-FFF2-40B4-BE49-F238E27FC236}">
                <a16:creationId xmlns:a16="http://schemas.microsoft.com/office/drawing/2014/main" id="{307CFC19-35D5-2167-EA15-D11877EE59C3}"/>
              </a:ext>
            </a:extLst>
          </p:cNvPr>
          <p:cNvSpPr/>
          <p:nvPr/>
        </p:nvSpPr>
        <p:spPr>
          <a:xfrm>
            <a:off x="1480457" y="667657"/>
            <a:ext cx="9187543" cy="4934857"/>
          </a:xfrm>
          <a:prstGeom prst="cloud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4EAE300-F3D4-1148-1FCC-FEC88D3C07E3}"/>
              </a:ext>
            </a:extLst>
          </p:cNvPr>
          <p:cNvSpPr/>
          <p:nvPr/>
        </p:nvSpPr>
        <p:spPr>
          <a:xfrm>
            <a:off x="3342795" y="2350255"/>
            <a:ext cx="584025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Banh Mi" pitchFamily="2" charset="0"/>
              </a:rPr>
              <a:t>LUYỆN TẬP</a:t>
            </a:r>
            <a:endParaRPr lang="en-US" sz="9600" b="1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VN Banh M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676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7C629FE-0A0D-72B1-1682-EBE4C188E1D2}"/>
              </a:ext>
            </a:extLst>
          </p:cNvPr>
          <p:cNvSpPr/>
          <p:nvPr/>
        </p:nvSpPr>
        <p:spPr>
          <a:xfrm>
            <a:off x="217714" y="205273"/>
            <a:ext cx="11756571" cy="6466115"/>
          </a:xfrm>
          <a:prstGeom prst="roundRect">
            <a:avLst/>
          </a:prstGeom>
          <a:solidFill>
            <a:schemeClr val="bg1">
              <a:alpha val="90000"/>
            </a:schemeClr>
          </a:solidFill>
          <a:ln w="28575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EADC37-6B90-E8CC-FAC0-8C0DB3074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412" y="401637"/>
            <a:ext cx="9920288" cy="42452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D563352-66FE-14C7-6B46-A2EAFA6FEE97}"/>
              </a:ext>
            </a:extLst>
          </p:cNvPr>
          <p:cNvSpPr txBox="1"/>
          <p:nvPr/>
        </p:nvSpPr>
        <p:spPr>
          <a:xfrm>
            <a:off x="1014412" y="4781984"/>
            <a:ext cx="10733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a) </a:t>
            </a:r>
            <a:r>
              <a:rPr lang="en-US" sz="3200" b="1" dirty="0" err="1"/>
              <a:t>Diện</a:t>
            </a:r>
            <a:r>
              <a:rPr lang="en-US" sz="3200" b="1" dirty="0"/>
              <a:t> </a:t>
            </a:r>
            <a:r>
              <a:rPr lang="en-US" sz="3200" b="1" dirty="0" err="1"/>
              <a:t>tích</a:t>
            </a:r>
            <a:r>
              <a:rPr lang="en-US" sz="3200" b="1" dirty="0"/>
              <a:t> </a:t>
            </a:r>
            <a:r>
              <a:rPr lang="en-US" sz="3200" b="1" dirty="0" err="1"/>
              <a:t>hình</a:t>
            </a:r>
            <a:r>
              <a:rPr lang="en-US" sz="3200" b="1" dirty="0"/>
              <a:t> </a:t>
            </a:r>
            <a:r>
              <a:rPr lang="en-US" sz="3200" b="1" dirty="0">
                <a:latin typeface="HP001 4 hàng" panose="020B0603050302020204" pitchFamily="34" charset="0"/>
              </a:rPr>
              <a:t>A</a:t>
            </a:r>
            <a:r>
              <a:rPr lang="en-US" sz="3200" b="1" dirty="0"/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bé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hơn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/>
              <a:t>diện</a:t>
            </a:r>
            <a:r>
              <a:rPr lang="en-US" sz="3200" b="1" dirty="0"/>
              <a:t> </a:t>
            </a:r>
            <a:r>
              <a:rPr lang="en-US" sz="3200" b="1" dirty="0" err="1"/>
              <a:t>tích</a:t>
            </a:r>
            <a:r>
              <a:rPr lang="en-US" sz="3200" b="1" dirty="0"/>
              <a:t> </a:t>
            </a:r>
            <a:r>
              <a:rPr lang="en-US" sz="3200" b="1" dirty="0" err="1"/>
              <a:t>hình</a:t>
            </a:r>
            <a:r>
              <a:rPr lang="en-US" sz="3200" b="1" dirty="0"/>
              <a:t> </a:t>
            </a:r>
            <a:r>
              <a:rPr lang="en-US" sz="3200" b="1" dirty="0">
                <a:latin typeface="HP001 4 hàng" panose="020B0603050302020204" pitchFamily="34" charset="0"/>
              </a:rPr>
              <a:t>B</a:t>
            </a:r>
            <a:r>
              <a:rPr lang="en-US" sz="3200" b="1" dirty="0"/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B6AE16-7313-D1FC-2056-FF373AA32342}"/>
              </a:ext>
            </a:extLst>
          </p:cNvPr>
          <p:cNvSpPr txBox="1"/>
          <p:nvPr/>
        </p:nvSpPr>
        <p:spPr>
          <a:xfrm>
            <a:off x="1014412" y="5726686"/>
            <a:ext cx="10733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b) </a:t>
            </a:r>
            <a:r>
              <a:rPr lang="en-US" sz="3200" b="1" dirty="0" err="1"/>
              <a:t>Diện</a:t>
            </a:r>
            <a:r>
              <a:rPr lang="en-US" sz="3200" b="1" dirty="0"/>
              <a:t> </a:t>
            </a:r>
            <a:r>
              <a:rPr lang="en-US" sz="3200" b="1" dirty="0" err="1"/>
              <a:t>tích</a:t>
            </a:r>
            <a:r>
              <a:rPr lang="en-US" sz="3200" b="1" dirty="0"/>
              <a:t> </a:t>
            </a:r>
            <a:r>
              <a:rPr lang="en-US" sz="3200" b="1" dirty="0" err="1"/>
              <a:t>hình</a:t>
            </a:r>
            <a:r>
              <a:rPr lang="en-US" sz="3200" b="1" dirty="0"/>
              <a:t> </a:t>
            </a:r>
            <a:r>
              <a:rPr lang="en-US" sz="3200" b="1" dirty="0">
                <a:latin typeface="HP001 4 hàng" panose="020B0603050302020204" pitchFamily="34" charset="0"/>
              </a:rPr>
              <a:t>C</a:t>
            </a:r>
            <a:r>
              <a:rPr lang="en-US" sz="3200" b="1" dirty="0"/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lớn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hơn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/>
              <a:t>diện</a:t>
            </a:r>
            <a:r>
              <a:rPr lang="en-US" sz="3200" b="1" dirty="0"/>
              <a:t> </a:t>
            </a:r>
            <a:r>
              <a:rPr lang="en-US" sz="3200" b="1" dirty="0" err="1"/>
              <a:t>tích</a:t>
            </a:r>
            <a:r>
              <a:rPr lang="en-US" sz="3200" b="1" dirty="0"/>
              <a:t> </a:t>
            </a:r>
            <a:r>
              <a:rPr lang="en-US" sz="3200" b="1" dirty="0" err="1"/>
              <a:t>hình</a:t>
            </a:r>
            <a:r>
              <a:rPr lang="en-US" sz="3200" b="1" dirty="0"/>
              <a:t> </a:t>
            </a:r>
            <a:r>
              <a:rPr lang="en-US" sz="3200" b="1" dirty="0">
                <a:latin typeface="HP001 4 hàng" panose="020B0603050302020204" pitchFamily="34" charset="0"/>
              </a:rPr>
              <a:t>D</a:t>
            </a:r>
            <a:r>
              <a:rPr lang="en-US" sz="32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80625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7C629FE-0A0D-72B1-1682-EBE4C188E1D2}"/>
              </a:ext>
            </a:extLst>
          </p:cNvPr>
          <p:cNvSpPr/>
          <p:nvPr/>
        </p:nvSpPr>
        <p:spPr>
          <a:xfrm>
            <a:off x="217714" y="161213"/>
            <a:ext cx="11756571" cy="6586376"/>
          </a:xfrm>
          <a:prstGeom prst="roundRect">
            <a:avLst/>
          </a:prstGeom>
          <a:solidFill>
            <a:schemeClr val="bg1">
              <a:alpha val="90000"/>
            </a:schemeClr>
          </a:solidFill>
          <a:ln w="28575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B4FA0B-B293-1D3B-61AD-26F2866F40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0300" y="205273"/>
            <a:ext cx="7162800" cy="54715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957769-3FF8-EAF1-7EC6-E6148842F43A}"/>
              </a:ext>
            </a:extLst>
          </p:cNvPr>
          <p:cNvSpPr txBox="1"/>
          <p:nvPr/>
        </p:nvSpPr>
        <p:spPr>
          <a:xfrm>
            <a:off x="1921554" y="5585398"/>
            <a:ext cx="86375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a) </a:t>
            </a:r>
            <a:r>
              <a:rPr lang="en-US" sz="3200" b="1" dirty="0" err="1"/>
              <a:t>Diện</a:t>
            </a:r>
            <a:r>
              <a:rPr lang="en-US" sz="3200" b="1" dirty="0"/>
              <a:t> </a:t>
            </a:r>
            <a:r>
              <a:rPr lang="en-US" sz="3200" b="1" dirty="0" err="1"/>
              <a:t>tích</a:t>
            </a:r>
            <a:r>
              <a:rPr lang="en-US" sz="3200" b="1" dirty="0"/>
              <a:t> </a:t>
            </a:r>
            <a:r>
              <a:rPr lang="en-US" sz="3200" b="1" dirty="0" err="1"/>
              <a:t>hình</a:t>
            </a:r>
            <a:r>
              <a:rPr lang="en-US" sz="3200" b="1" dirty="0"/>
              <a:t> </a:t>
            </a:r>
            <a:r>
              <a:rPr lang="en-US" sz="3200" b="1" dirty="0">
                <a:latin typeface="HP001 4 hàng" panose="020B0603050302020204" pitchFamily="34" charset="0"/>
              </a:rPr>
              <a:t>A</a:t>
            </a:r>
            <a:r>
              <a:rPr lang="en-US" sz="3200" b="1" dirty="0"/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bé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hơn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/>
              <a:t>diện</a:t>
            </a:r>
            <a:r>
              <a:rPr lang="en-US" sz="3200" b="1" dirty="0"/>
              <a:t> </a:t>
            </a:r>
            <a:r>
              <a:rPr lang="en-US" sz="3200" b="1" dirty="0" err="1"/>
              <a:t>tích</a:t>
            </a:r>
            <a:r>
              <a:rPr lang="en-US" sz="3200" b="1" dirty="0"/>
              <a:t> </a:t>
            </a:r>
            <a:r>
              <a:rPr lang="en-US" sz="3200" b="1" dirty="0" err="1"/>
              <a:t>hình</a:t>
            </a:r>
            <a:r>
              <a:rPr lang="en-US" sz="3200" b="1" dirty="0"/>
              <a:t> </a:t>
            </a:r>
            <a:r>
              <a:rPr lang="en-US" sz="3200" b="1" dirty="0">
                <a:latin typeface="HP001 4 hàng" panose="020B0603050302020204" pitchFamily="34" charset="0"/>
              </a:rPr>
              <a:t>B</a:t>
            </a:r>
            <a:r>
              <a:rPr lang="en-US" sz="3200" b="1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75991E-C0E7-D020-325C-D38B06182F93}"/>
              </a:ext>
            </a:extLst>
          </p:cNvPr>
          <p:cNvSpPr txBox="1"/>
          <p:nvPr/>
        </p:nvSpPr>
        <p:spPr>
          <a:xfrm>
            <a:off x="1921554" y="6191527"/>
            <a:ext cx="8918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b) </a:t>
            </a:r>
            <a:r>
              <a:rPr lang="en-US" sz="3200" b="1" dirty="0" err="1"/>
              <a:t>Diện</a:t>
            </a:r>
            <a:r>
              <a:rPr lang="en-US" sz="3200" b="1" dirty="0"/>
              <a:t> </a:t>
            </a:r>
            <a:r>
              <a:rPr lang="en-US" sz="3200" b="1" dirty="0" err="1"/>
              <a:t>tích</a:t>
            </a:r>
            <a:r>
              <a:rPr lang="en-US" sz="3200" b="1" dirty="0"/>
              <a:t> </a:t>
            </a:r>
            <a:r>
              <a:rPr lang="en-US" sz="3200" b="1" dirty="0" err="1"/>
              <a:t>hình</a:t>
            </a:r>
            <a:r>
              <a:rPr lang="en-US" sz="3200" b="1" dirty="0"/>
              <a:t> </a:t>
            </a:r>
            <a:r>
              <a:rPr lang="en-US" sz="3200" b="1" dirty="0">
                <a:latin typeface="HP001 4 hàng" panose="020B0603050302020204" pitchFamily="34" charset="0"/>
              </a:rPr>
              <a:t>A</a:t>
            </a:r>
            <a:r>
              <a:rPr lang="en-US" sz="3200" b="1" dirty="0"/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lớn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hơn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/>
              <a:t>diện</a:t>
            </a:r>
            <a:r>
              <a:rPr lang="en-US" sz="3200" b="1" dirty="0"/>
              <a:t> </a:t>
            </a:r>
            <a:r>
              <a:rPr lang="en-US" sz="3200" b="1" dirty="0" err="1"/>
              <a:t>tích</a:t>
            </a:r>
            <a:r>
              <a:rPr lang="en-US" sz="3200" b="1" dirty="0"/>
              <a:t> </a:t>
            </a:r>
            <a:r>
              <a:rPr lang="en-US" sz="3200" b="1" dirty="0" err="1"/>
              <a:t>hình</a:t>
            </a:r>
            <a:r>
              <a:rPr lang="en-US" sz="3200" b="1" dirty="0"/>
              <a:t> </a:t>
            </a:r>
            <a:r>
              <a:rPr lang="en-US" sz="3200" b="1" dirty="0">
                <a:latin typeface="HP001 4 hàng" panose="020B0603050302020204" pitchFamily="34" charset="0"/>
              </a:rPr>
              <a:t>C</a:t>
            </a:r>
            <a:r>
              <a:rPr lang="en-US" sz="32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837098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>
            <a:extLst>
              <a:ext uri="{FF2B5EF4-FFF2-40B4-BE49-F238E27FC236}">
                <a16:creationId xmlns:a16="http://schemas.microsoft.com/office/drawing/2014/main" id="{307CFC19-35D5-2167-EA15-D11877EE59C3}"/>
              </a:ext>
            </a:extLst>
          </p:cNvPr>
          <p:cNvSpPr/>
          <p:nvPr/>
        </p:nvSpPr>
        <p:spPr>
          <a:xfrm>
            <a:off x="1480457" y="667657"/>
            <a:ext cx="9187543" cy="4934857"/>
          </a:xfrm>
          <a:prstGeom prst="cloud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4EAE300-F3D4-1148-1FCC-FEC88D3C07E3}"/>
              </a:ext>
            </a:extLst>
          </p:cNvPr>
          <p:cNvSpPr/>
          <p:nvPr/>
        </p:nvSpPr>
        <p:spPr>
          <a:xfrm>
            <a:off x="3529931" y="2350255"/>
            <a:ext cx="546598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Banh Mi" pitchFamily="2" charset="0"/>
              </a:rPr>
              <a:t>VẬN DỤNG</a:t>
            </a:r>
            <a:endParaRPr lang="en-US" sz="9600" b="1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VN Banh M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5685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7C629FE-0A0D-72B1-1682-EBE4C188E1D2}"/>
              </a:ext>
            </a:extLst>
          </p:cNvPr>
          <p:cNvSpPr/>
          <p:nvPr/>
        </p:nvSpPr>
        <p:spPr>
          <a:xfrm>
            <a:off x="217714" y="205273"/>
            <a:ext cx="11756571" cy="6466115"/>
          </a:xfrm>
          <a:prstGeom prst="roundRect">
            <a:avLst/>
          </a:prstGeom>
          <a:solidFill>
            <a:schemeClr val="bg1">
              <a:alpha val="90000"/>
            </a:schemeClr>
          </a:solidFill>
          <a:ln w="28575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494D34-9442-FC42-2538-9F224084A8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5350" y="286415"/>
            <a:ext cx="7499350" cy="6285169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D47EF7C-F33E-1053-533F-FADB6075928C}"/>
              </a:ext>
            </a:extLst>
          </p:cNvPr>
          <p:cNvSpPr/>
          <p:nvPr/>
        </p:nvSpPr>
        <p:spPr>
          <a:xfrm>
            <a:off x="8051800" y="4737100"/>
            <a:ext cx="304800" cy="317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4E1A7FD-09A9-78CF-5887-0FFB4523A6FD}"/>
              </a:ext>
            </a:extLst>
          </p:cNvPr>
          <p:cNvSpPr/>
          <p:nvPr/>
        </p:nvSpPr>
        <p:spPr>
          <a:xfrm>
            <a:off x="8051800" y="5444792"/>
            <a:ext cx="304800" cy="317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F0118BD-9CA6-1882-AC3F-6D95A06E8EBB}"/>
              </a:ext>
            </a:extLst>
          </p:cNvPr>
          <p:cNvSpPr/>
          <p:nvPr/>
        </p:nvSpPr>
        <p:spPr>
          <a:xfrm>
            <a:off x="8051800" y="6152484"/>
            <a:ext cx="304800" cy="317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F8D5921-5BFB-4066-914F-B14EA3BA8E8B}"/>
              </a:ext>
            </a:extLst>
          </p:cNvPr>
          <p:cNvGrpSpPr/>
          <p:nvPr/>
        </p:nvGrpSpPr>
        <p:grpSpPr>
          <a:xfrm>
            <a:off x="6340871" y="2143520"/>
            <a:ext cx="2649390" cy="1601642"/>
            <a:chOff x="6340871" y="2143520"/>
            <a:chExt cx="2649390" cy="160164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6391241-DB89-89A8-DF01-A5153930E8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3142" t="33737" r="8279" b="33727"/>
            <a:stretch/>
          </p:blipFill>
          <p:spPr>
            <a:xfrm rot="10800000">
              <a:off x="6832600" y="2146300"/>
              <a:ext cx="546100" cy="1041400"/>
            </a:xfrm>
            <a:prstGeom prst="rect">
              <a:avLst/>
            </a:prstGeom>
          </p:spPr>
        </p:pic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820A94C-528D-53EC-47CD-EAB8785857AA}"/>
                </a:ext>
              </a:extLst>
            </p:cNvPr>
            <p:cNvGrpSpPr/>
            <p:nvPr/>
          </p:nvGrpSpPr>
          <p:grpSpPr>
            <a:xfrm>
              <a:off x="6340871" y="2143520"/>
              <a:ext cx="2649390" cy="1601642"/>
              <a:chOff x="6340871" y="2143520"/>
              <a:chExt cx="2649390" cy="1601642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A09147F2-2D4F-464F-58AE-5A576E24E18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83142" t="33737" r="8279" b="33727"/>
              <a:stretch/>
            </p:blipFill>
            <p:spPr>
              <a:xfrm rot="5400000">
                <a:off x="6609630" y="2944341"/>
                <a:ext cx="532062" cy="1069579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47D8F45F-DC7B-BB78-6B4D-D3C4A84BA4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88621" y="3213100"/>
                <a:ext cx="1069579" cy="532060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37F1F63E-9FEE-92CB-BBD5-CFB868A776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6200000">
                <a:off x="8189441" y="2412280"/>
                <a:ext cx="1069579" cy="532060"/>
              </a:xfrm>
              <a:prstGeom prst="rect">
                <a:avLst/>
              </a:prstGeom>
            </p:spPr>
          </p:pic>
        </p:grpSp>
      </p:grp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AE6214D-197B-F554-CC1D-0E7CC0D6CAE8}"/>
              </a:ext>
            </a:extLst>
          </p:cNvPr>
          <p:cNvSpPr/>
          <p:nvPr/>
        </p:nvSpPr>
        <p:spPr>
          <a:xfrm>
            <a:off x="6319839" y="2133600"/>
            <a:ext cx="1071562" cy="1081088"/>
          </a:xfrm>
          <a:custGeom>
            <a:avLst/>
            <a:gdLst>
              <a:gd name="connsiteX0" fmla="*/ 1062037 w 1071562"/>
              <a:gd name="connsiteY0" fmla="*/ 0 h 1081088"/>
              <a:gd name="connsiteX1" fmla="*/ 0 w 1071562"/>
              <a:gd name="connsiteY1" fmla="*/ 9525 h 1081088"/>
              <a:gd name="connsiteX2" fmla="*/ 0 w 1071562"/>
              <a:gd name="connsiteY2" fmla="*/ 1081088 h 1081088"/>
              <a:gd name="connsiteX3" fmla="*/ 1071562 w 1071562"/>
              <a:gd name="connsiteY3" fmla="*/ 1076325 h 1081088"/>
              <a:gd name="connsiteX4" fmla="*/ 904875 w 1071562"/>
              <a:gd name="connsiteY4" fmla="*/ 1042988 h 1081088"/>
              <a:gd name="connsiteX5" fmla="*/ 819150 w 1071562"/>
              <a:gd name="connsiteY5" fmla="*/ 1009650 h 1081088"/>
              <a:gd name="connsiteX6" fmla="*/ 742950 w 1071562"/>
              <a:gd name="connsiteY6" fmla="*/ 962025 h 1081088"/>
              <a:gd name="connsiteX7" fmla="*/ 681037 w 1071562"/>
              <a:gd name="connsiteY7" fmla="*/ 904875 h 1081088"/>
              <a:gd name="connsiteX8" fmla="*/ 628650 w 1071562"/>
              <a:gd name="connsiteY8" fmla="*/ 842963 h 1081088"/>
              <a:gd name="connsiteX9" fmla="*/ 581025 w 1071562"/>
              <a:gd name="connsiteY9" fmla="*/ 762000 h 1081088"/>
              <a:gd name="connsiteX10" fmla="*/ 547687 w 1071562"/>
              <a:gd name="connsiteY10" fmla="*/ 671513 h 1081088"/>
              <a:gd name="connsiteX11" fmla="*/ 533400 w 1071562"/>
              <a:gd name="connsiteY11" fmla="*/ 600075 h 1081088"/>
              <a:gd name="connsiteX12" fmla="*/ 533400 w 1071562"/>
              <a:gd name="connsiteY12" fmla="*/ 500063 h 1081088"/>
              <a:gd name="connsiteX13" fmla="*/ 533400 w 1071562"/>
              <a:gd name="connsiteY13" fmla="*/ 404813 h 1081088"/>
              <a:gd name="connsiteX14" fmla="*/ 576262 w 1071562"/>
              <a:gd name="connsiteY14" fmla="*/ 304800 h 1081088"/>
              <a:gd name="connsiteX15" fmla="*/ 633412 w 1071562"/>
              <a:gd name="connsiteY15" fmla="*/ 209550 h 1081088"/>
              <a:gd name="connsiteX16" fmla="*/ 695325 w 1071562"/>
              <a:gd name="connsiteY16" fmla="*/ 147638 h 1081088"/>
              <a:gd name="connsiteX17" fmla="*/ 776287 w 1071562"/>
              <a:gd name="connsiteY17" fmla="*/ 76200 h 1081088"/>
              <a:gd name="connsiteX18" fmla="*/ 852487 w 1071562"/>
              <a:gd name="connsiteY18" fmla="*/ 47625 h 1081088"/>
              <a:gd name="connsiteX19" fmla="*/ 976312 w 1071562"/>
              <a:gd name="connsiteY19" fmla="*/ 19050 h 1081088"/>
              <a:gd name="connsiteX20" fmla="*/ 1062037 w 1071562"/>
              <a:gd name="connsiteY20" fmla="*/ 0 h 1081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71562" h="1081088">
                <a:moveTo>
                  <a:pt x="1062037" y="0"/>
                </a:moveTo>
                <a:lnTo>
                  <a:pt x="0" y="9525"/>
                </a:lnTo>
                <a:lnTo>
                  <a:pt x="0" y="1081088"/>
                </a:lnTo>
                <a:lnTo>
                  <a:pt x="1071562" y="1076325"/>
                </a:lnTo>
                <a:lnTo>
                  <a:pt x="904875" y="1042988"/>
                </a:lnTo>
                <a:lnTo>
                  <a:pt x="819150" y="1009650"/>
                </a:lnTo>
                <a:lnTo>
                  <a:pt x="742950" y="962025"/>
                </a:lnTo>
                <a:lnTo>
                  <a:pt x="681037" y="904875"/>
                </a:lnTo>
                <a:lnTo>
                  <a:pt x="628650" y="842963"/>
                </a:lnTo>
                <a:lnTo>
                  <a:pt x="581025" y="762000"/>
                </a:lnTo>
                <a:lnTo>
                  <a:pt x="547687" y="671513"/>
                </a:lnTo>
                <a:lnTo>
                  <a:pt x="533400" y="600075"/>
                </a:lnTo>
                <a:lnTo>
                  <a:pt x="533400" y="500063"/>
                </a:lnTo>
                <a:lnTo>
                  <a:pt x="533400" y="404813"/>
                </a:lnTo>
                <a:lnTo>
                  <a:pt x="576262" y="304800"/>
                </a:lnTo>
                <a:lnTo>
                  <a:pt x="633412" y="209550"/>
                </a:lnTo>
                <a:lnTo>
                  <a:pt x="695325" y="147638"/>
                </a:lnTo>
                <a:lnTo>
                  <a:pt x="776287" y="76200"/>
                </a:lnTo>
                <a:lnTo>
                  <a:pt x="852487" y="47625"/>
                </a:lnTo>
                <a:lnTo>
                  <a:pt x="976312" y="19050"/>
                </a:lnTo>
                <a:lnTo>
                  <a:pt x="1062037" y="0"/>
                </a:lnTo>
                <a:close/>
              </a:path>
            </a:pathLst>
          </a:custGeom>
          <a:solidFill>
            <a:srgbClr val="ABC6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1328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>
            <a:extLst>
              <a:ext uri="{FF2B5EF4-FFF2-40B4-BE49-F238E27FC236}">
                <a16:creationId xmlns:a16="http://schemas.microsoft.com/office/drawing/2014/main" id="{307CFC19-35D5-2167-EA15-D11877EE59C3}"/>
              </a:ext>
            </a:extLst>
          </p:cNvPr>
          <p:cNvSpPr/>
          <p:nvPr/>
        </p:nvSpPr>
        <p:spPr>
          <a:xfrm>
            <a:off x="1480457" y="667657"/>
            <a:ext cx="9187543" cy="4934857"/>
          </a:xfrm>
          <a:prstGeom prst="cloud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4EAE300-F3D4-1148-1FCC-FEC88D3C07E3}"/>
              </a:ext>
            </a:extLst>
          </p:cNvPr>
          <p:cNvSpPr/>
          <p:nvPr/>
        </p:nvSpPr>
        <p:spPr>
          <a:xfrm>
            <a:off x="4205097" y="667657"/>
            <a:ext cx="378180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Banh Mi" pitchFamily="2" charset="0"/>
              </a:rPr>
              <a:t>DẶN DÒ</a:t>
            </a:r>
            <a:endParaRPr lang="en-US" sz="8800" b="1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VN Banh M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9159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834C943-F78E-11F1-CE34-2127FD215C73}"/>
              </a:ext>
            </a:extLst>
          </p:cNvPr>
          <p:cNvSpPr/>
          <p:nvPr/>
        </p:nvSpPr>
        <p:spPr>
          <a:xfrm>
            <a:off x="148709" y="646795"/>
            <a:ext cx="5445722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Banh Mi" pitchFamily="2" charset="0"/>
              </a:rPr>
              <a:t>Chúc</a:t>
            </a:r>
            <a:r>
              <a:rPr lang="en-US" sz="80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Banh Mi" pitchFamily="2" charset="0"/>
              </a:rPr>
              <a:t> </a:t>
            </a:r>
            <a:r>
              <a:rPr lang="en-US" sz="8000" b="1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Banh Mi" pitchFamily="2" charset="0"/>
              </a:rPr>
              <a:t>các</a:t>
            </a:r>
            <a:r>
              <a:rPr lang="en-US" sz="80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Banh Mi" pitchFamily="2" charset="0"/>
              </a:rPr>
              <a:t> </a:t>
            </a:r>
            <a:r>
              <a:rPr lang="en-US" sz="8000" b="1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Banh Mi" pitchFamily="2" charset="0"/>
              </a:rPr>
              <a:t>em</a:t>
            </a:r>
            <a:r>
              <a:rPr lang="en-US" sz="80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Banh Mi" pitchFamily="2" charset="0"/>
              </a:rPr>
              <a:t> </a:t>
            </a:r>
          </a:p>
          <a:p>
            <a:pPr algn="ctr"/>
            <a:r>
              <a:rPr lang="en-US" sz="8000" b="1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Banh Mi" pitchFamily="2" charset="0"/>
              </a:rPr>
              <a:t>học</a:t>
            </a:r>
            <a:r>
              <a:rPr lang="en-US" sz="80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Banh Mi" pitchFamily="2" charset="0"/>
              </a:rPr>
              <a:t> </a:t>
            </a:r>
            <a:r>
              <a:rPr lang="en-US" sz="8000" b="1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Banh Mi" pitchFamily="2" charset="0"/>
              </a:rPr>
              <a:t>tốt</a:t>
            </a:r>
            <a:r>
              <a:rPr lang="en-US" sz="80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Banh Mi" pitchFamily="2" charset="0"/>
              </a:rPr>
              <a:t>!</a:t>
            </a:r>
            <a:endParaRPr lang="en-US" sz="8000" b="1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VN Banh Mi" pitchFamily="2" charset="0"/>
            </a:endParaRPr>
          </a:p>
        </p:txBody>
      </p:sp>
      <p:pic>
        <p:nvPicPr>
          <p:cNvPr id="17" name="Picture 4" descr="Tên lửa phóng tàu vũ trụ Hoạt hình ngoài vũ trụ - png tải về - Miễn phí  trong suốt Tên Lửa png Tải về.">
            <a:extLst>
              <a:ext uri="{FF2B5EF4-FFF2-40B4-BE49-F238E27FC236}">
                <a16:creationId xmlns:a16="http://schemas.microsoft.com/office/drawing/2014/main" id="{B0F7C1CC-6ED0-3E37-E7B2-1057AD292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61" b="90000" l="10000" r="90000">
                        <a14:foregroundMark x1="71000" y1="12361" x2="71000" y2="12361"/>
                        <a14:foregroundMark x1="71556" y1="3611" x2="71556" y2="3611"/>
                        <a14:foregroundMark x1="76889" y1="2361" x2="76889" y2="23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32312" flipH="1">
            <a:off x="7907711" y="3915694"/>
            <a:ext cx="3519323" cy="281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14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5135" y="734912"/>
            <a:ext cx="11550672" cy="27330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Thứ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ngày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tháng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năm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….</a:t>
            </a: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Bài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150</a:t>
            </a:r>
            <a:endParaRPr lang="en-US" sz="4800" b="1" dirty="0">
              <a:solidFill>
                <a:schemeClr val="bg1"/>
              </a:solidFill>
              <a:latin typeface="Fujiyama" pitchFamily="50" charset="0"/>
            </a:endParaRP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Diện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tích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của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một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hình</a:t>
            </a:r>
            <a:endParaRPr lang="en-US" sz="4800" b="1" dirty="0">
              <a:solidFill>
                <a:schemeClr val="bg1"/>
              </a:solidFill>
              <a:latin typeface="Fujiyama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371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834C943-F78E-11F1-CE34-2127FD215C73}"/>
              </a:ext>
            </a:extLst>
          </p:cNvPr>
          <p:cNvSpPr/>
          <p:nvPr/>
        </p:nvSpPr>
        <p:spPr>
          <a:xfrm>
            <a:off x="187979" y="646795"/>
            <a:ext cx="5367175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Banh Mi" pitchFamily="2" charset="0"/>
              </a:rPr>
              <a:t>GIẢI CỨU </a:t>
            </a:r>
          </a:p>
          <a:p>
            <a:pPr algn="ctr"/>
            <a:r>
              <a:rPr lang="en-US" sz="8000" b="1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Banh Mi" pitchFamily="2" charset="0"/>
              </a:rPr>
              <a:t>TÀU VŨ TRỤ</a:t>
            </a:r>
          </a:p>
        </p:txBody>
      </p:sp>
      <p:pic>
        <p:nvPicPr>
          <p:cNvPr id="17" name="Picture 4" descr="Tên lửa phóng tàu vũ trụ Hoạt hình ngoài vũ trụ - png tải về - Miễn phí  trong suốt Tên Lửa png Tải về.">
            <a:extLst>
              <a:ext uri="{FF2B5EF4-FFF2-40B4-BE49-F238E27FC236}">
                <a16:creationId xmlns:a16="http://schemas.microsoft.com/office/drawing/2014/main" id="{B0F7C1CC-6ED0-3E37-E7B2-1057AD292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61" b="90000" l="10000" r="90000">
                        <a14:foregroundMark x1="71000" y1="12361" x2="71000" y2="12361"/>
                        <a14:foregroundMark x1="71556" y1="3611" x2="71556" y2="3611"/>
                        <a14:foregroundMark x1="76889" y1="2361" x2="76889" y2="23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32312" flipH="1">
            <a:off x="7907711" y="3915694"/>
            <a:ext cx="3519323" cy="281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85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5BD3D0B-CF4D-0BAA-4A04-C8B7B822CDC3}"/>
              </a:ext>
            </a:extLst>
          </p:cNvPr>
          <p:cNvSpPr/>
          <p:nvPr/>
        </p:nvSpPr>
        <p:spPr>
          <a:xfrm>
            <a:off x="1944914" y="319313"/>
            <a:ext cx="8795658" cy="23948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</a:rPr>
              <a:t>Hình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tròn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nằm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bên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trong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hình</a:t>
            </a:r>
            <a:r>
              <a:rPr lang="en-US" sz="4000" b="1" dirty="0">
                <a:solidFill>
                  <a:srgbClr val="FFFF00"/>
                </a:solidFill>
              </a:rPr>
              <a:t> tam </a:t>
            </a:r>
            <a:r>
              <a:rPr lang="en-US" sz="4000" b="1" dirty="0" err="1">
                <a:solidFill>
                  <a:srgbClr val="FFFF00"/>
                </a:solidFill>
              </a:rPr>
              <a:t>giác</a:t>
            </a:r>
            <a:r>
              <a:rPr lang="en-US" sz="4000" b="1" dirty="0">
                <a:solidFill>
                  <a:srgbClr val="FFFF00"/>
                </a:solidFill>
              </a:rPr>
              <a:t>. </a:t>
            </a:r>
            <a:r>
              <a:rPr lang="en-US" sz="4000" b="1" dirty="0" err="1">
                <a:solidFill>
                  <a:srgbClr val="FFFF00"/>
                </a:solidFill>
              </a:rPr>
              <a:t>Đúng</a:t>
            </a:r>
            <a:r>
              <a:rPr lang="en-US" sz="4000" b="1" dirty="0">
                <a:solidFill>
                  <a:srgbClr val="FFFF00"/>
                </a:solidFill>
              </a:rPr>
              <a:t> hay </a:t>
            </a:r>
            <a:r>
              <a:rPr lang="en-US" sz="4000" b="1" dirty="0" err="1">
                <a:solidFill>
                  <a:srgbClr val="FFFF00"/>
                </a:solidFill>
              </a:rPr>
              <a:t>sai</a:t>
            </a:r>
            <a:r>
              <a:rPr lang="en-US" sz="4000" b="1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955BCDB-CDD0-DD6F-633A-8E9149CA0FBB}"/>
              </a:ext>
            </a:extLst>
          </p:cNvPr>
          <p:cNvSpPr/>
          <p:nvPr/>
        </p:nvSpPr>
        <p:spPr>
          <a:xfrm>
            <a:off x="2191657" y="2910115"/>
            <a:ext cx="2467429" cy="246742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6946BAAC-ED4E-03AD-7D31-FB0083B514D6}"/>
              </a:ext>
            </a:extLst>
          </p:cNvPr>
          <p:cNvSpPr/>
          <p:nvPr/>
        </p:nvSpPr>
        <p:spPr>
          <a:xfrm>
            <a:off x="2757714" y="3429000"/>
            <a:ext cx="1364343" cy="1176158"/>
          </a:xfrm>
          <a:prstGeom prst="triangle">
            <a:avLst/>
          </a:prstGeom>
          <a:solidFill>
            <a:srgbClr val="FF000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06F501CA-D3D0-4872-1185-E03C8E6C94B2}"/>
              </a:ext>
            </a:extLst>
          </p:cNvPr>
          <p:cNvSpPr/>
          <p:nvPr/>
        </p:nvSpPr>
        <p:spPr>
          <a:xfrm>
            <a:off x="5065486" y="3701143"/>
            <a:ext cx="4223657" cy="1676401"/>
          </a:xfrm>
          <a:prstGeom prst="cloud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SAI</a:t>
            </a:r>
          </a:p>
        </p:txBody>
      </p:sp>
    </p:spTree>
    <p:extLst>
      <p:ext uri="{BB962C8B-B14F-4D97-AF65-F5344CB8AC3E}">
        <p14:creationId xmlns:p14="http://schemas.microsoft.com/office/powerpoint/2010/main" val="350153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10 Ngôi Sao Lấp lánh ý tưởng | kỳ ảo, nghệ thuật ảo ảnh, hình ảnh">
            <a:extLst>
              <a:ext uri="{FF2B5EF4-FFF2-40B4-BE49-F238E27FC236}">
                <a16:creationId xmlns:a16="http://schemas.microsoft.com/office/drawing/2014/main" id="{1A407960-2D52-5155-0F9C-094E28B9A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6963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ên lửa phóng tàu vũ trụ Hoạt hình ngoài vũ trụ - png tải về - Miễn phí  trong suốt Tên Lửa png Tải về.">
            <a:extLst>
              <a:ext uri="{FF2B5EF4-FFF2-40B4-BE49-F238E27FC236}">
                <a16:creationId xmlns:a16="http://schemas.microsoft.com/office/drawing/2014/main" id="{6543CC2F-BA06-6B47-E569-383F5B1A8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61" b="90000" l="10000" r="90000">
                        <a14:foregroundMark x1="71000" y1="12361" x2="71000" y2="12361"/>
                        <a14:foregroundMark x1="71556" y1="3611" x2="71556" y2="3611"/>
                        <a14:foregroundMark x1="76889" y1="2361" x2="76889" y2="23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32312" flipH="1">
            <a:off x="8488283" y="2115922"/>
            <a:ext cx="3519323" cy="281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45360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59259E-6 L -0.45859 -0.0136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30" y="-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5BD3D0B-CF4D-0BAA-4A04-C8B7B822CDC3}"/>
              </a:ext>
            </a:extLst>
          </p:cNvPr>
          <p:cNvSpPr/>
          <p:nvPr/>
        </p:nvSpPr>
        <p:spPr>
          <a:xfrm>
            <a:off x="1944914" y="319313"/>
            <a:ext cx="8795658" cy="23948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</a:rPr>
              <a:t>Ghép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hình</a:t>
            </a:r>
            <a:r>
              <a:rPr lang="en-US" sz="4000" b="1" dirty="0">
                <a:solidFill>
                  <a:srgbClr val="FFFF00"/>
                </a:solidFill>
              </a:rPr>
              <a:t> A </a:t>
            </a:r>
            <a:r>
              <a:rPr lang="en-US" sz="4000" b="1" dirty="0" err="1">
                <a:solidFill>
                  <a:srgbClr val="FFFF00"/>
                </a:solidFill>
              </a:rPr>
              <a:t>với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hình</a:t>
            </a:r>
            <a:r>
              <a:rPr lang="en-US" sz="4000" b="1" dirty="0">
                <a:solidFill>
                  <a:srgbClr val="FFFF00"/>
                </a:solidFill>
              </a:rPr>
              <a:t> B </a:t>
            </a:r>
            <a:r>
              <a:rPr lang="en-US" sz="4000" b="1" dirty="0" err="1">
                <a:solidFill>
                  <a:srgbClr val="FFFF00"/>
                </a:solidFill>
              </a:rPr>
              <a:t>được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hình</a:t>
            </a:r>
            <a:r>
              <a:rPr lang="en-US" sz="4000" b="1" dirty="0">
                <a:solidFill>
                  <a:srgbClr val="FFFF00"/>
                </a:solidFill>
              </a:rPr>
              <a:t> C.</a:t>
            </a:r>
          </a:p>
          <a:p>
            <a:pPr algn="ctr"/>
            <a:r>
              <a:rPr lang="en-US" sz="4000" b="1" dirty="0" err="1">
                <a:solidFill>
                  <a:srgbClr val="FFFF00"/>
                </a:solidFill>
              </a:rPr>
              <a:t>Đúng</a:t>
            </a:r>
            <a:r>
              <a:rPr lang="en-US" sz="4000" b="1" dirty="0">
                <a:solidFill>
                  <a:srgbClr val="FFFF00"/>
                </a:solidFill>
              </a:rPr>
              <a:t> hay </a:t>
            </a:r>
            <a:r>
              <a:rPr lang="en-US" sz="4000" b="1" dirty="0" err="1">
                <a:solidFill>
                  <a:srgbClr val="FFFF00"/>
                </a:solidFill>
              </a:rPr>
              <a:t>sai</a:t>
            </a:r>
            <a:r>
              <a:rPr lang="en-US" sz="4000" b="1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06F501CA-D3D0-4872-1185-E03C8E6C94B2}"/>
              </a:ext>
            </a:extLst>
          </p:cNvPr>
          <p:cNvSpPr/>
          <p:nvPr/>
        </p:nvSpPr>
        <p:spPr>
          <a:xfrm>
            <a:off x="5065486" y="3701143"/>
            <a:ext cx="4223657" cy="1676401"/>
          </a:xfrm>
          <a:prstGeom prst="cloud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ĐÚNG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88049BE-AA06-1D11-F4A2-41B71C1630C1}"/>
              </a:ext>
            </a:extLst>
          </p:cNvPr>
          <p:cNvSpPr/>
          <p:nvPr/>
        </p:nvSpPr>
        <p:spPr>
          <a:xfrm>
            <a:off x="609600" y="3040743"/>
            <a:ext cx="1320800" cy="1320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64C961D-4ACC-DB2F-6116-E5DF0F213699}"/>
              </a:ext>
            </a:extLst>
          </p:cNvPr>
          <p:cNvSpPr/>
          <p:nvPr/>
        </p:nvSpPr>
        <p:spPr>
          <a:xfrm>
            <a:off x="1944914" y="3040743"/>
            <a:ext cx="2670628" cy="13208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DB7273F-4DDE-CA95-CF83-9511840A2201}"/>
              </a:ext>
            </a:extLst>
          </p:cNvPr>
          <p:cNvSpPr/>
          <p:nvPr/>
        </p:nvSpPr>
        <p:spPr>
          <a:xfrm>
            <a:off x="609600" y="4826000"/>
            <a:ext cx="4020456" cy="1320800"/>
          </a:xfrm>
          <a:prstGeom prst="rect">
            <a:avLst/>
          </a:prstGeom>
          <a:solidFill>
            <a:srgbClr val="FF7C8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725653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10 Ngôi Sao Lấp lánh ý tưởng | kỳ ảo, nghệ thuật ảo ảnh, hình ảnh">
            <a:extLst>
              <a:ext uri="{FF2B5EF4-FFF2-40B4-BE49-F238E27FC236}">
                <a16:creationId xmlns:a16="http://schemas.microsoft.com/office/drawing/2014/main" id="{1A407960-2D52-5155-0F9C-094E28B9A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6963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ên lửa phóng tàu vũ trụ Hoạt hình ngoài vũ trụ - png tải về - Miễn phí  trong suốt Tên Lửa png Tải về.">
            <a:extLst>
              <a:ext uri="{FF2B5EF4-FFF2-40B4-BE49-F238E27FC236}">
                <a16:creationId xmlns:a16="http://schemas.microsoft.com/office/drawing/2014/main" id="{6543CC2F-BA06-6B47-E569-383F5B1A8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61" b="90000" l="10000" r="90000">
                        <a14:foregroundMark x1="71000" y1="12361" x2="71000" y2="12361"/>
                        <a14:foregroundMark x1="71556" y1="3611" x2="71556" y2="3611"/>
                        <a14:foregroundMark x1="76889" y1="2361" x2="76889" y2="23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32312" flipH="1">
            <a:off x="3160503" y="2021271"/>
            <a:ext cx="3519323" cy="281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83879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 L -0.5612 -0.018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60" y="-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iả sử kích thước của Trái Đất là 1 cm thì ngôi sao lớn nhất trong vũ trụ">
            <a:extLst>
              <a:ext uri="{FF2B5EF4-FFF2-40B4-BE49-F238E27FC236}">
                <a16:creationId xmlns:a16="http://schemas.microsoft.com/office/drawing/2014/main" id="{97C4F3DE-F36E-3A3E-915B-A6A69D29C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029" y="0"/>
            <a:ext cx="12221029" cy="6886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Tên lửa phóng tàu vũ trụ Hoạt hình ngoài vũ trụ - png tải về - Miễn phí  trong suốt Tên Lửa png Tải về.">
            <a:extLst>
              <a:ext uri="{FF2B5EF4-FFF2-40B4-BE49-F238E27FC236}">
                <a16:creationId xmlns:a16="http://schemas.microsoft.com/office/drawing/2014/main" id="{C3DF0011-3CA2-F8C7-9008-512BEFC53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61" b="90000" l="10000" r="90000">
                        <a14:foregroundMark x1="71000" y1="12361" x2="71000" y2="12361"/>
                        <a14:foregroundMark x1="71556" y1="3611" x2="71556" y2="3611"/>
                        <a14:foregroundMark x1="76889" y1="2361" x2="76889" y2="23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32312" flipH="1">
            <a:off x="12507703" y="1876128"/>
            <a:ext cx="3519323" cy="281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14646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7037E-6 L -0.63203 -0.025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02" y="-129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>
            <a:extLst>
              <a:ext uri="{FF2B5EF4-FFF2-40B4-BE49-F238E27FC236}">
                <a16:creationId xmlns:a16="http://schemas.microsoft.com/office/drawing/2014/main" id="{307CFC19-35D5-2167-EA15-D11877EE59C3}"/>
              </a:ext>
            </a:extLst>
          </p:cNvPr>
          <p:cNvSpPr/>
          <p:nvPr/>
        </p:nvSpPr>
        <p:spPr>
          <a:xfrm>
            <a:off x="1480457" y="667657"/>
            <a:ext cx="9187543" cy="4934857"/>
          </a:xfrm>
          <a:prstGeom prst="cloud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F394DD5-F723-7B88-BDA1-7C2565FF99B8}"/>
              </a:ext>
            </a:extLst>
          </p:cNvPr>
          <p:cNvSpPr/>
          <p:nvPr/>
        </p:nvSpPr>
        <p:spPr>
          <a:xfrm>
            <a:off x="5332925" y="1156942"/>
            <a:ext cx="183095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Banh Mi" pitchFamily="2" charset="0"/>
              </a:rPr>
              <a:t>Toán</a:t>
            </a:r>
            <a:endParaRPr lang="en-US" sz="66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VN Banh Mi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4EAE300-F3D4-1148-1FCC-FEC88D3C07E3}"/>
              </a:ext>
            </a:extLst>
          </p:cNvPr>
          <p:cNvSpPr/>
          <p:nvPr/>
        </p:nvSpPr>
        <p:spPr>
          <a:xfrm>
            <a:off x="2633091" y="2479487"/>
            <a:ext cx="763702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Banh Mi" pitchFamily="2" charset="0"/>
              </a:rPr>
              <a:t>Diện</a:t>
            </a:r>
            <a:r>
              <a:rPr lang="en-US" sz="6600" b="1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Banh Mi" pitchFamily="2" charset="0"/>
              </a:rPr>
              <a:t> </a:t>
            </a:r>
            <a:r>
              <a:rPr lang="en-US" sz="6600" b="1" cap="none" spc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Banh Mi" pitchFamily="2" charset="0"/>
              </a:rPr>
              <a:t>tích</a:t>
            </a:r>
            <a:r>
              <a:rPr lang="en-US" sz="6600" b="1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Banh Mi" pitchFamily="2" charset="0"/>
              </a:rPr>
              <a:t> </a:t>
            </a:r>
            <a:r>
              <a:rPr lang="en-US" sz="6600" b="1" cap="none" spc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Banh Mi" pitchFamily="2" charset="0"/>
              </a:rPr>
              <a:t>của</a:t>
            </a:r>
            <a:r>
              <a:rPr lang="en-US" sz="6600" b="1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Banh Mi" pitchFamily="2" charset="0"/>
              </a:rPr>
              <a:t> </a:t>
            </a:r>
            <a:r>
              <a:rPr lang="en-US" sz="6600" b="1" cap="none" spc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Banh Mi" pitchFamily="2" charset="0"/>
              </a:rPr>
              <a:t>một</a:t>
            </a:r>
            <a:r>
              <a:rPr lang="en-US" sz="6600" b="1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Banh Mi" pitchFamily="2" charset="0"/>
              </a:rPr>
              <a:t> </a:t>
            </a:r>
            <a:r>
              <a:rPr lang="en-US" sz="6600" b="1" cap="none" spc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Banh Mi" pitchFamily="2" charset="0"/>
              </a:rPr>
              <a:t>hình</a:t>
            </a:r>
            <a:endParaRPr lang="en-US" sz="6600" b="1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VN Banh M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73390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246</Words>
  <Application>Microsoft Office PowerPoint</Application>
  <PresentationFormat>Widescreen</PresentationFormat>
  <Paragraphs>45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Calibri</vt:lpstr>
      <vt:lpstr>Calibri Light</vt:lpstr>
      <vt:lpstr>Fujiyama</vt:lpstr>
      <vt:lpstr>HP001 4 hàng</vt:lpstr>
      <vt:lpstr>Tahoma</vt:lpstr>
      <vt:lpstr>UTM HelvetIns</vt:lpstr>
      <vt:lpstr>UVN Banh Mi</vt:lpstr>
      <vt:lpstr>Verdana</vt:lpstr>
      <vt:lpstr>方正少儿简体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57</cp:revision>
  <dcterms:created xsi:type="dcterms:W3CDTF">2023-04-04T16:47:23Z</dcterms:created>
  <dcterms:modified xsi:type="dcterms:W3CDTF">2023-07-24T03:08:02Z</dcterms:modified>
</cp:coreProperties>
</file>