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Fujiyama" panose="02020500000000000000" pitchFamily="18" charset="0"/>
      <p:regular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UTM HelvetIns" pitchFamily="2" charset="0"/>
      <p:regular r:id="rId19"/>
    </p:embeddedFont>
    <p:embeddedFont>
      <p:font typeface="UTM Davida" panose="02040603050506020204" pitchFamily="18" charset="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Muli Regular Bold" panose="020B0604020202020204" charset="0"/>
      <p:regular r:id="rId25"/>
    </p:embeddedFont>
    <p:embeddedFont>
      <p:font typeface="Muli Regular" panose="020B0604020202020204" charset="0"/>
      <p:regular r:id="rId26"/>
    </p:embeddedFont>
    <p:embeddedFont>
      <p:font typeface="Saira ExtraCondensed Black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2386" y="10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8286476" cy="10287000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2499030" y="2095500"/>
            <a:ext cx="13291464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157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3551534" y="6537979"/>
            <a:ext cx="11186456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78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8283428" cy="10287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2286000" y="2951805"/>
            <a:ext cx="13716000" cy="3581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13500" dirty="0" err="1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13500" dirty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13500" dirty="0" err="1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13500" dirty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13500" dirty="0" err="1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13500" dirty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13500" dirty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13500" dirty="0" err="1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13500" dirty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13500" dirty="0" err="1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135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5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996" y="1485900"/>
            <a:ext cx="17326008" cy="701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157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78481">
            <a:off x="-2628900" y="7647652"/>
            <a:ext cx="7315200" cy="39944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04280">
            <a:off x="13477052" y="7833510"/>
            <a:ext cx="7315200" cy="39944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75491" y="2207866"/>
            <a:ext cx="16230600" cy="6752867"/>
            <a:chOff x="0" y="0"/>
            <a:chExt cx="4274726" cy="1778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1778533"/>
            </a:xfrm>
            <a:custGeom>
              <a:avLst/>
              <a:gdLst/>
              <a:ahLst/>
              <a:cxnLst/>
              <a:rect l="l" t="t" r="r" b="b"/>
              <a:pathLst>
                <a:path w="4274726" h="1778533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1758022"/>
                  </a:lnTo>
                  <a:cubicBezTo>
                    <a:pt x="4274726" y="1763462"/>
                    <a:pt x="4272565" y="1768679"/>
                    <a:pt x="4268719" y="1772526"/>
                  </a:cubicBezTo>
                  <a:cubicBezTo>
                    <a:pt x="4264872" y="1776372"/>
                    <a:pt x="4259655" y="1778533"/>
                    <a:pt x="4254215" y="1778533"/>
                  </a:cubicBezTo>
                  <a:lnTo>
                    <a:pt x="20511" y="1778533"/>
                  </a:lnTo>
                  <a:cubicBezTo>
                    <a:pt x="15071" y="1778533"/>
                    <a:pt x="9854" y="1776372"/>
                    <a:pt x="6007" y="1772526"/>
                  </a:cubicBezTo>
                  <a:cubicBezTo>
                    <a:pt x="2161" y="1768679"/>
                    <a:pt x="0" y="1763462"/>
                    <a:pt x="0" y="1758022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4024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16230600" cy="770064"/>
            <a:chOff x="0" y="0"/>
            <a:chExt cx="4274726" cy="2028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02815"/>
            </a:xfrm>
            <a:custGeom>
              <a:avLst/>
              <a:gdLst/>
              <a:ahLst/>
              <a:cxnLst/>
              <a:rect l="l" t="t" r="r" b="b"/>
              <a:pathLst>
                <a:path w="4274726" h="202815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55116"/>
                  </a:lnTo>
                  <a:cubicBezTo>
                    <a:pt x="4274726" y="167766"/>
                    <a:pt x="4269700" y="179899"/>
                    <a:pt x="4260755" y="188844"/>
                  </a:cubicBezTo>
                  <a:cubicBezTo>
                    <a:pt x="4251809" y="197790"/>
                    <a:pt x="4239677" y="202815"/>
                    <a:pt x="4227026" y="202815"/>
                  </a:cubicBezTo>
                  <a:lnTo>
                    <a:pt x="47700" y="202815"/>
                  </a:lnTo>
                  <a:cubicBezTo>
                    <a:pt x="35049" y="202815"/>
                    <a:pt x="22916" y="197790"/>
                    <a:pt x="13971" y="188844"/>
                  </a:cubicBezTo>
                  <a:cubicBezTo>
                    <a:pt x="5025" y="179899"/>
                    <a:pt x="0" y="167766"/>
                    <a:pt x="0" y="155116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D447"/>
            </a:solidFill>
            <a:ln w="19050">
              <a:solidFill>
                <a:srgbClr val="4024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>
                <a:lnSpc>
                  <a:spcPts val="207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44000A"/>
                  </a:solidFill>
                  <a:latin typeface="Muli Regular"/>
                </a:rPr>
                <a:t>                                                                                                                                     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45288" y="6053278"/>
            <a:ext cx="5800515" cy="6537466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38200" y="797862"/>
            <a:ext cx="4961918" cy="1373839"/>
            <a:chOff x="0" y="-60797"/>
            <a:chExt cx="1306843" cy="3618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6843" cy="210177"/>
            </a:xfrm>
            <a:custGeom>
              <a:avLst/>
              <a:gdLst/>
              <a:ahLst/>
              <a:cxnLst/>
              <a:rect l="l" t="t" r="r" b="b"/>
              <a:pathLst>
                <a:path w="1306843" h="210177">
                  <a:moveTo>
                    <a:pt x="105088" y="0"/>
                  </a:moveTo>
                  <a:lnTo>
                    <a:pt x="1201754" y="0"/>
                  </a:lnTo>
                  <a:cubicBezTo>
                    <a:pt x="1229626" y="0"/>
                    <a:pt x="1256355" y="11072"/>
                    <a:pt x="1276063" y="30780"/>
                  </a:cubicBezTo>
                  <a:cubicBezTo>
                    <a:pt x="1295771" y="50488"/>
                    <a:pt x="1306843" y="77217"/>
                    <a:pt x="1306843" y="105088"/>
                  </a:cubicBezTo>
                  <a:lnTo>
                    <a:pt x="1306843" y="105088"/>
                  </a:lnTo>
                  <a:cubicBezTo>
                    <a:pt x="1306843" y="163127"/>
                    <a:pt x="1259793" y="210177"/>
                    <a:pt x="1201754" y="210177"/>
                  </a:cubicBezTo>
                  <a:lnTo>
                    <a:pt x="105088" y="210177"/>
                  </a:lnTo>
                  <a:cubicBezTo>
                    <a:pt x="77217" y="210177"/>
                    <a:pt x="50488" y="199105"/>
                    <a:pt x="30780" y="179397"/>
                  </a:cubicBezTo>
                  <a:cubicBezTo>
                    <a:pt x="11072" y="159689"/>
                    <a:pt x="0" y="132959"/>
                    <a:pt x="0" y="105088"/>
                  </a:cubicBezTo>
                  <a:lnTo>
                    <a:pt x="0" y="105088"/>
                  </a:lnTo>
                  <a:cubicBezTo>
                    <a:pt x="0" y="77217"/>
                    <a:pt x="11072" y="50488"/>
                    <a:pt x="30780" y="30780"/>
                  </a:cubicBezTo>
                  <a:cubicBezTo>
                    <a:pt x="50488" y="11072"/>
                    <a:pt x="77217" y="0"/>
                    <a:pt x="105088" y="0"/>
                  </a:cubicBezTo>
                  <a:close/>
                </a:path>
              </a:pathLst>
            </a:custGeom>
            <a:solidFill>
              <a:srgbClr val="44000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0797"/>
              <a:ext cx="1264356" cy="36183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FFFFFF"/>
                  </a:solidFill>
                  <a:latin typeface="Muli Regular Bold"/>
                </a:rPr>
                <a:t>TRƯỜNG TIỂU HỌC ĐẠI TỪ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9878" y="2430702"/>
            <a:ext cx="16985936" cy="366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0"/>
              </a:lnSpc>
            </a:pPr>
            <a:r>
              <a:rPr lang="en-US" sz="8800" spc="108" dirty="0" err="1" smtClean="0">
                <a:solidFill>
                  <a:srgbClr val="FD5D5B"/>
                </a:solidFill>
                <a:latin typeface="Saira ExtraCondensed Black Bold"/>
              </a:rPr>
              <a:t>Toán</a:t>
            </a:r>
            <a:endParaRPr lang="en-US" sz="7200" spc="108" dirty="0">
              <a:solidFill>
                <a:srgbClr val="FD5D5B"/>
              </a:solidFill>
              <a:latin typeface="Saira ExtraCondensed Black Bold"/>
            </a:endParaRPr>
          </a:p>
          <a:p>
            <a:pPr algn="ctr">
              <a:lnSpc>
                <a:spcPts val="8800"/>
              </a:lnSpc>
            </a:pPr>
            <a:r>
              <a:rPr lang="en-US" sz="11500" b="1" spc="48" dirty="0" err="1" smtClean="0">
                <a:solidFill>
                  <a:srgbClr val="44000A"/>
                </a:solidFill>
                <a:latin typeface="Saira ExtraCondensed Black"/>
              </a:rPr>
              <a:t>Luyện</a:t>
            </a:r>
            <a:r>
              <a:rPr lang="en-US" sz="11500" b="1" spc="48" dirty="0" smtClean="0">
                <a:solidFill>
                  <a:srgbClr val="44000A"/>
                </a:solidFill>
                <a:latin typeface="Saira ExtraCondensed Black"/>
              </a:rPr>
              <a:t> </a:t>
            </a:r>
            <a:r>
              <a:rPr lang="en-US" sz="11500" b="1" spc="48" dirty="0" err="1" smtClean="0">
                <a:solidFill>
                  <a:srgbClr val="44000A"/>
                </a:solidFill>
                <a:latin typeface="Saira ExtraCondensed Black"/>
              </a:rPr>
              <a:t>tập</a:t>
            </a:r>
            <a:endParaRPr lang="en-US" sz="11500" b="1" spc="48" dirty="0">
              <a:solidFill>
                <a:srgbClr val="44000A"/>
              </a:solidFill>
              <a:latin typeface="Saira ExtraCondensed Black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065989" y="3915818"/>
            <a:ext cx="658098" cy="6580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563913" y="3915818"/>
            <a:ext cx="658098" cy="658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02" y="2832602"/>
            <a:ext cx="16154400" cy="691073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267199" y="-2248116"/>
            <a:ext cx="9975080" cy="509704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62518" y="590972"/>
            <a:ext cx="6384443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874" spc="-137" dirty="0" err="1">
                <a:solidFill>
                  <a:srgbClr val="44000A"/>
                </a:solidFill>
                <a:latin typeface="Saira ExtraCondensed Black Bold"/>
              </a:rPr>
              <a:t>Bài</a:t>
            </a:r>
            <a:r>
              <a:rPr lang="en-US" sz="6874" spc="-137" dirty="0">
                <a:solidFill>
                  <a:srgbClr val="44000A"/>
                </a:solidFill>
                <a:latin typeface="Saira ExtraCondensed Black Bold"/>
              </a:rPr>
              <a:t> 1. </a:t>
            </a:r>
            <a:r>
              <a:rPr lang="en-US" sz="6874" spc="-137" dirty="0" err="1" smtClean="0">
                <a:solidFill>
                  <a:srgbClr val="44000A"/>
                </a:solidFill>
                <a:latin typeface="Saira ExtraCondensed Black Bold"/>
              </a:rPr>
              <a:t>Tính</a:t>
            </a:r>
            <a:endParaRPr lang="en-US" sz="6874" spc="-137" dirty="0">
              <a:solidFill>
                <a:srgbClr val="44000A"/>
              </a:solidFill>
              <a:latin typeface="Saira ExtraCondensed Black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532995" y="-182938"/>
            <a:ext cx="3657195" cy="39989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67282" y="8343900"/>
            <a:ext cx="2328718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64584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01600" y="8420100"/>
            <a:ext cx="2328718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76391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7891" t="-2241" r="1227" b="2241"/>
          <a:stretch/>
        </p:blipFill>
        <p:spPr>
          <a:xfrm>
            <a:off x="10820400" y="1909719"/>
            <a:ext cx="4143491" cy="3591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9118"/>
          <a:stretch/>
        </p:blipFill>
        <p:spPr>
          <a:xfrm>
            <a:off x="3200400" y="1856766"/>
            <a:ext cx="4143491" cy="35915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59001" y="0"/>
            <a:ext cx="3472778" cy="373052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105400" y="-2171700"/>
            <a:ext cx="9039110" cy="46187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248400" y="114300"/>
            <a:ext cx="6384443" cy="89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Bài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2.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Đặt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tính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rồi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tính</a:t>
            </a:r>
            <a:endParaRPr lang="en-US" sz="5400" spc="-137" dirty="0">
              <a:solidFill>
                <a:srgbClr val="44000A"/>
              </a:solidFill>
              <a:latin typeface="Saira ExtraCondensed Black Bold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38600" y="5372100"/>
            <a:ext cx="2057400" cy="2862322"/>
            <a:chOff x="3813121" y="5676900"/>
            <a:chExt cx="2057400" cy="2862322"/>
          </a:xfrm>
        </p:grpSpPr>
        <p:sp>
          <p:nvSpPr>
            <p:cNvPr id="8" name="TextBox 7"/>
            <p:cNvSpPr txBox="1"/>
            <p:nvPr/>
          </p:nvSpPr>
          <p:spPr>
            <a:xfrm>
              <a:off x="3813121" y="5676900"/>
              <a:ext cx="20574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  9 041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          9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81 369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962400" y="7581900"/>
              <a:ext cx="1676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13121" y="6164453"/>
              <a:ext cx="5880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x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054338" y="5501253"/>
            <a:ext cx="2090172" cy="2862322"/>
            <a:chOff x="3780349" y="5676900"/>
            <a:chExt cx="2090172" cy="2862322"/>
          </a:xfrm>
        </p:grpSpPr>
        <p:sp>
          <p:nvSpPr>
            <p:cNvPr id="23" name="TextBox 22"/>
            <p:cNvSpPr txBox="1"/>
            <p:nvPr/>
          </p:nvSpPr>
          <p:spPr>
            <a:xfrm>
              <a:off x="3813121" y="5676900"/>
              <a:ext cx="20574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  18 091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            5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    90 455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962400" y="7581900"/>
              <a:ext cx="1676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80349" y="6187809"/>
              <a:ext cx="5880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0000"/>
                  </a:solidFill>
                </a:rPr>
                <a:t>x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838200" y="6096656"/>
            <a:ext cx="3124200" cy="4669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19" y="342900"/>
            <a:ext cx="18141581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3009900"/>
            <a:ext cx="17145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giải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5 </a:t>
            </a:r>
            <a:r>
              <a:rPr lang="en-US" sz="5400" b="1" dirty="0" err="1" smtClean="0">
                <a:solidFill>
                  <a:srgbClr val="FF0000"/>
                </a:solidFill>
              </a:rPr>
              <a:t>tháng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bếp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Tiểu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học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Xuân</a:t>
            </a:r>
            <a:r>
              <a:rPr lang="en-US" sz="5400" b="1" dirty="0" smtClean="0">
                <a:solidFill>
                  <a:srgbClr val="FF0000"/>
                </a:solidFill>
              </a:rPr>
              <a:t> dung </a:t>
            </a:r>
            <a:r>
              <a:rPr lang="en-US" sz="5400" b="1" dirty="0" err="1" smtClean="0">
                <a:solidFill>
                  <a:srgbClr val="FF0000"/>
                </a:solidFill>
              </a:rPr>
              <a:t>hết</a:t>
            </a:r>
            <a:r>
              <a:rPr lang="en-US" sz="5400" b="1" dirty="0" smtClean="0">
                <a:solidFill>
                  <a:srgbClr val="FF0000"/>
                </a:solidFill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ki</a:t>
            </a:r>
            <a:r>
              <a:rPr lang="en-US" sz="5400" b="1" dirty="0" smtClean="0">
                <a:solidFill>
                  <a:srgbClr val="FF0000"/>
                </a:solidFill>
              </a:rPr>
              <a:t>-</a:t>
            </a:r>
            <a:r>
              <a:rPr lang="en-US" sz="5400" b="1" dirty="0" err="1" smtClean="0">
                <a:solidFill>
                  <a:srgbClr val="FF0000"/>
                </a:solidFill>
              </a:rPr>
              <a:t>lô</a:t>
            </a:r>
            <a:r>
              <a:rPr lang="en-US" sz="5400" b="1" dirty="0" smtClean="0">
                <a:solidFill>
                  <a:srgbClr val="FF0000"/>
                </a:solidFill>
              </a:rPr>
              <a:t>-gam </a:t>
            </a:r>
            <a:r>
              <a:rPr lang="en-US" sz="5400" b="1" dirty="0" err="1" smtClean="0">
                <a:solidFill>
                  <a:srgbClr val="FF0000"/>
                </a:solidFill>
              </a:rPr>
              <a:t>gạo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</a:t>
            </a:r>
            <a:r>
              <a:rPr lang="en-US" sz="5400" b="1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2 300 x 5 = 11 500 (kg)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5400" b="1" dirty="0" err="1" smtClean="0">
                <a:solidFill>
                  <a:srgbClr val="FF0000"/>
                </a:solidFill>
              </a:rPr>
              <a:t>Đáp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</a:rPr>
              <a:t>: 11 500 kg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57300"/>
            <a:ext cx="14410910" cy="72628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828" y="5824864"/>
            <a:ext cx="3966228" cy="445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2379529" y="3403919"/>
            <a:ext cx="13289249" cy="2169823"/>
          </a:xfrm>
          <a:prstGeom prst="rect">
            <a:avLst/>
          </a:prstGeom>
          <a:noFill/>
          <a:ln>
            <a:noFill/>
          </a:ln>
        </p:spPr>
        <p:txBody>
          <a:bodyPr wrap="square" lIns="137159" tIns="68579" rIns="137159" bIns="68579" rtlCol="0">
            <a:spAutoFit/>
          </a:bodyPr>
          <a:lstStyle/>
          <a:p>
            <a:pPr algn="ctr" defTabSz="1371531">
              <a:lnSpc>
                <a:spcPct val="110000"/>
              </a:lnSpc>
              <a:spcBef>
                <a:spcPts val="750"/>
              </a:spcBef>
              <a:defRPr/>
            </a:pPr>
            <a:r>
              <a:rPr lang="en-US" altLang="zh-CN" sz="12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12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890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4336423" y="3894470"/>
            <a:ext cx="6915392" cy="2169823"/>
          </a:xfrm>
          <a:prstGeom prst="rect">
            <a:avLst/>
          </a:prstGeom>
          <a:noFill/>
          <a:ln>
            <a:noFill/>
          </a:ln>
        </p:spPr>
        <p:txBody>
          <a:bodyPr wrap="square" lIns="137159" tIns="68579" rIns="137159" bIns="68579" rtlCol="0">
            <a:spAutoFit/>
          </a:bodyPr>
          <a:lstStyle/>
          <a:p>
            <a:pPr algn="ctr" defTabSz="1371531">
              <a:lnSpc>
                <a:spcPct val="110000"/>
              </a:lnSpc>
              <a:spcBef>
                <a:spcPts val="750"/>
              </a:spcBef>
              <a:defRPr/>
            </a:pPr>
            <a:r>
              <a:rPr lang="en-US" altLang="zh-CN" sz="12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lang="zh-CN" altLang="en-US" sz="12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2207617" y="5892803"/>
            <a:ext cx="10720244" cy="2962275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SG" altLang="vi-VN" sz="6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>
              <a:spcBef>
                <a:spcPct val="50000"/>
              </a:spcBef>
            </a:pPr>
            <a:r>
              <a:rPr lang="en-SG" altLang="en-US" sz="6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6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2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115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Fujiyama</vt:lpstr>
      <vt:lpstr>Tahoma</vt:lpstr>
      <vt:lpstr>Calibri</vt:lpstr>
      <vt:lpstr>UTM HelvetIns</vt:lpstr>
      <vt:lpstr>Arial</vt:lpstr>
      <vt:lpstr>UTM Davida</vt:lpstr>
      <vt:lpstr>Verdana</vt:lpstr>
      <vt:lpstr>方正少儿简体</vt:lpstr>
      <vt:lpstr>Muli Regular Bold</vt:lpstr>
      <vt:lpstr>Muli Regular</vt:lpstr>
      <vt:lpstr>Saira ExtraCondensed Black Bold</vt:lpstr>
      <vt:lpstr>Saira ExtraCondensed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Đại từ</dc:title>
  <cp:lastModifiedBy>ADMIN</cp:lastModifiedBy>
  <cp:revision>18</cp:revision>
  <dcterms:created xsi:type="dcterms:W3CDTF">2006-08-16T00:00:00Z</dcterms:created>
  <dcterms:modified xsi:type="dcterms:W3CDTF">2023-07-24T03:22:58Z</dcterms:modified>
  <dc:identifier>DAFfuDZCztk</dc:identifier>
</cp:coreProperties>
</file>