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7" r:id="rId2"/>
    <p:sldId id="260" r:id="rId3"/>
    <p:sldId id="256" r:id="rId4"/>
    <p:sldId id="269" r:id="rId5"/>
    <p:sldId id="275" r:id="rId6"/>
    <p:sldId id="258" r:id="rId7"/>
    <p:sldId id="276" r:id="rId8"/>
    <p:sldId id="278" r:id="rId9"/>
    <p:sldId id="279" r:id="rId10"/>
    <p:sldId id="266" r:id="rId1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CE"/>
    <a:srgbClr val="FEE99C"/>
    <a:srgbClr val="FDFDFD"/>
    <a:srgbClr val="FFE697"/>
    <a:srgbClr val="A4C060"/>
    <a:srgbClr val="EA929A"/>
    <a:srgbClr val="FCDED8"/>
    <a:srgbClr val="ED9FA7"/>
    <a:srgbClr val="F19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11" y="29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D27C9-24CE-402A-8D02-460CC8B639B6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D6406-25FF-4C27-95AD-66F8B4A76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D6406-25FF-4C27-95AD-66F8B4A76D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63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D6406-25FF-4C27-95AD-66F8B4A76D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84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6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64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62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5.pn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23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12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microsoft.com/office/2007/relationships/hdphoto" Target="../media/hdphoto2.wdp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12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55.png"/><Relationship Id="rId5" Type="http://schemas.openxmlformats.org/officeDocument/2006/relationships/image" Target="../media/image37.png"/><Relationship Id="rId10" Type="http://schemas.openxmlformats.org/officeDocument/2006/relationships/image" Target="../media/image54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2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CDED8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83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536284" y="2385655"/>
            <a:ext cx="10024432" cy="463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CÁC CON TỚI VỚI BÀI HỌC HÔM NAY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74061" cy="2131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8978" y="1494769"/>
            <a:ext cx="9070322" cy="791593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88891" cy="21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98175" y="5489051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74453" y="1975844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19767" y="315130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793" y="8096161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18972" y="758147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53308" y="7581478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637055" y="3734731"/>
            <a:ext cx="8250616" cy="3436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7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9135" y="266918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267251" y="1584633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203780" y="8801100"/>
            <a:ext cx="1123503" cy="1379222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893316" y="266918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960717" y="9075799"/>
            <a:ext cx="1239683" cy="1124634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344000" y="9075799"/>
            <a:ext cx="1239683" cy="1033133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D557CF8-3C39-6F80-15E2-7164027E240A}"/>
              </a:ext>
            </a:extLst>
          </p:cNvPr>
          <p:cNvSpPr txBox="1"/>
          <p:nvPr/>
        </p:nvSpPr>
        <p:spPr>
          <a:xfrm>
            <a:off x="2783018" y="2438052"/>
            <a:ext cx="11966103" cy="3818614"/>
          </a:xfrm>
          <a:prstGeom prst="rect">
            <a:avLst/>
          </a:prstGeom>
        </p:spPr>
        <p:txBody>
          <a:bodyPr lIns="127000" tIns="127000" rIns="127000" bIns="127000" rtlCol="0" anchor="ctr"/>
          <a:lstStyle/>
          <a:p>
            <a:pPr indent="-63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23816BB-E9AA-18AB-F469-7F12C7094706}"/>
              </a:ext>
            </a:extLst>
          </p:cNvPr>
          <p:cNvGrpSpPr/>
          <p:nvPr/>
        </p:nvGrpSpPr>
        <p:grpSpPr>
          <a:xfrm>
            <a:off x="2698147" y="662537"/>
            <a:ext cx="12319418" cy="6266666"/>
            <a:chOff x="5097328" y="1177504"/>
            <a:chExt cx="7574373" cy="6266666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39B633AB-C22D-86D5-1D0F-F7EC7B74171E}"/>
                </a:ext>
              </a:extLst>
            </p:cNvPr>
            <p:cNvGrpSpPr/>
            <p:nvPr/>
          </p:nvGrpSpPr>
          <p:grpSpPr>
            <a:xfrm>
              <a:off x="5097328" y="1177504"/>
              <a:ext cx="7574373" cy="6266666"/>
              <a:chOff x="0" y="-158662"/>
              <a:chExt cx="1351092" cy="1621475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AE67AF40-6F0C-C259-AB0F-D3F1C6BCF137}"/>
                  </a:ext>
                </a:extLst>
              </p:cNvPr>
              <p:cNvSpPr/>
              <p:nvPr/>
            </p:nvSpPr>
            <p:spPr>
              <a:xfrm>
                <a:off x="0" y="-158662"/>
                <a:ext cx="1166562" cy="1581700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EE99C"/>
              </a:solidFill>
            </p:spPr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7B829D09-119C-D4BD-208A-36424227045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51092" cy="1500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84671633-CF77-5486-DCB2-619F8D77CB76}"/>
                </a:ext>
              </a:extLst>
            </p:cNvPr>
            <p:cNvSpPr/>
            <p:nvPr/>
          </p:nvSpPr>
          <p:spPr>
            <a:xfrm>
              <a:off x="5265579" y="2564266"/>
              <a:ext cx="6184226" cy="4376014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Right Brace 32">
              <a:extLst>
                <a:ext uri="{FF2B5EF4-FFF2-40B4-BE49-F238E27FC236}">
                  <a16:creationId xmlns:a16="http://schemas.microsoft.com/office/drawing/2014/main" id="{0EEE704A-379A-7E48-1F74-F493917D55BF}"/>
                </a:ext>
              </a:extLst>
            </p:cNvPr>
            <p:cNvSpPr/>
            <p:nvPr/>
          </p:nvSpPr>
          <p:spPr>
            <a:xfrm>
              <a:off x="8111499" y="4053270"/>
              <a:ext cx="313864" cy="2288780"/>
            </a:xfrm>
            <a:prstGeom prst="rightBrace">
              <a:avLst>
                <a:gd name="adj1" fmla="val 73551"/>
                <a:gd name="adj2" fmla="val 50053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5CF377D-6AC3-3E8A-994E-052A168F31BD}"/>
                </a:ext>
              </a:extLst>
            </p:cNvPr>
            <p:cNvSpPr txBox="1"/>
            <p:nvPr/>
          </p:nvSpPr>
          <p:spPr>
            <a:xfrm>
              <a:off x="5461151" y="1556118"/>
              <a:ext cx="5801253" cy="763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CẤU TRÚC LẶP CÓ ĐIỀU KIỆN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4A2FE54-A00F-D63A-1353-3409907242B3}"/>
              </a:ext>
            </a:extLst>
          </p:cNvPr>
          <p:cNvSpPr txBox="1"/>
          <p:nvPr/>
        </p:nvSpPr>
        <p:spPr>
          <a:xfrm>
            <a:off x="3289890" y="2371650"/>
            <a:ext cx="9593854" cy="345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vi-VN" sz="4000" b="1" dirty="0"/>
              <a:t>Lặp lại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vi-VN" sz="4000" b="1" dirty="0"/>
              <a:t>: </a:t>
            </a:r>
            <a:endParaRPr lang="en-US" sz="4000" b="1" dirty="0"/>
          </a:p>
          <a:p>
            <a:pPr indent="974725">
              <a:lnSpc>
                <a:spcPct val="130000"/>
              </a:lnSpc>
              <a:spcAft>
                <a:spcPts val="600"/>
              </a:spcAft>
            </a:pPr>
            <a:r>
              <a:rPr lang="en-US" sz="4000" dirty="0"/>
              <a:t>&lt;</a:t>
            </a:r>
            <a:r>
              <a:rPr lang="en-US" sz="4000" dirty="0" err="1"/>
              <a:t>Công</a:t>
            </a:r>
            <a:r>
              <a:rPr lang="en-US" sz="4000" dirty="0"/>
              <a:t> </a:t>
            </a:r>
            <a:r>
              <a:rPr lang="en-US" sz="4000" dirty="0" err="1"/>
              <a:t>việc</a:t>
            </a:r>
            <a:r>
              <a:rPr lang="en-US" sz="4000" dirty="0"/>
              <a:t>&gt;</a:t>
            </a:r>
          </a:p>
          <a:p>
            <a:pPr indent="974725">
              <a:lnSpc>
                <a:spcPct val="130000"/>
              </a:lnSpc>
              <a:spcAft>
                <a:spcPts val="600"/>
              </a:spcAft>
            </a:pPr>
            <a:r>
              <a:rPr lang="en-US" sz="4000" dirty="0"/>
              <a:t>&lt;</a:t>
            </a:r>
            <a:r>
              <a:rPr lang="en-US" sz="4000" dirty="0" err="1"/>
              <a:t>Công</a:t>
            </a:r>
            <a:r>
              <a:rPr lang="en-US" sz="4000" dirty="0"/>
              <a:t> </a:t>
            </a:r>
            <a:r>
              <a:rPr lang="en-US" sz="4000" dirty="0" err="1"/>
              <a:t>việc</a:t>
            </a:r>
            <a:r>
              <a:rPr lang="en-US" sz="4000" dirty="0"/>
              <a:t>&gt;</a:t>
            </a:r>
          </a:p>
          <a:p>
            <a:pPr indent="974725">
              <a:lnSpc>
                <a:spcPct val="130000"/>
              </a:lnSpc>
              <a:spcAft>
                <a:spcPts val="600"/>
              </a:spcAft>
            </a:pPr>
            <a:r>
              <a:rPr lang="vi-VN" sz="4000" dirty="0"/>
              <a:t>…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9198E0-B379-A0D4-30CB-5592FA1C5B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12595" y="2796883"/>
            <a:ext cx="4184774" cy="2510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CEFF564-AFEF-D3DD-094C-5224001C026D}"/>
              </a:ext>
            </a:extLst>
          </p:cNvPr>
          <p:cNvGrpSpPr/>
          <p:nvPr/>
        </p:nvGrpSpPr>
        <p:grpSpPr>
          <a:xfrm>
            <a:off x="2802909" y="6993385"/>
            <a:ext cx="12464868" cy="2966724"/>
            <a:chOff x="3310232" y="8990669"/>
            <a:chExt cx="9909427" cy="3234207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E8F8BAA5-3B87-329C-5CE7-E6AE35BF4577}"/>
                </a:ext>
              </a:extLst>
            </p:cNvPr>
            <p:cNvSpPr/>
            <p:nvPr/>
          </p:nvSpPr>
          <p:spPr>
            <a:xfrm>
              <a:off x="3310232" y="8990669"/>
              <a:ext cx="7849951" cy="2492153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0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</a:t>
              </a:r>
              <a:r>
                <a:rPr lang="en-US" sz="40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</a:t>
              </a:r>
              <a:r>
                <a:rPr lang="en-US" sz="40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20000"/>
                </a:lnSpc>
              </a:pPr>
              <a:r>
                <a:rPr lang="en-US" sz="40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cấu</a:t>
              </a:r>
              <a:r>
                <a:rPr lang="en-US" sz="40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trúc</a:t>
              </a:r>
              <a:r>
                <a:rPr lang="en-US" sz="40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lặp</a:t>
              </a:r>
              <a:r>
                <a:rPr lang="en-US" sz="40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lang="en-US" sz="40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kiện</a:t>
              </a:r>
              <a:r>
                <a:rPr lang="en-US" sz="40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321499-8F68-9669-C1E6-2BA680E0F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85384" y="9436572"/>
              <a:ext cx="1994384" cy="27883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3D62EA-A3D7-960A-13ED-A9F84FB7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205846">
              <a:off x="12571987" y="9246682"/>
              <a:ext cx="647672" cy="113987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79665" y="2255357"/>
            <a:ext cx="11633471" cy="5334350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27265" y="2102957"/>
            <a:ext cx="11633471" cy="5334350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83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4114" y="8057451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608731" y="874693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0" r="-220"/>
            </a:stretch>
          </a:blipFill>
        </p:spPr>
      </p:sp>
      <p:sp>
        <p:nvSpPr>
          <p:cNvPr id="23" name="Freeform 23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39586" y="279251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9A6E57-958A-6693-11A5-EF5A9D42138D}"/>
              </a:ext>
            </a:extLst>
          </p:cNvPr>
          <p:cNvSpPr txBox="1"/>
          <p:nvPr/>
        </p:nvSpPr>
        <p:spPr>
          <a:xfrm>
            <a:off x="3916218" y="2767122"/>
            <a:ext cx="10304953" cy="3368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5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24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VỀ CẤU TRÚC LẶP CÓ ĐIỀU KIỆN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617042" y="46203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718256" y="910590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582573" y="8896778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7968E71-5B1B-E99C-9331-1844077D695B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D2E711-0404-A8CA-0A3C-C0420E016CEF}"/>
              </a:ext>
            </a:extLst>
          </p:cNvPr>
          <p:cNvSpPr txBox="1"/>
          <p:nvPr/>
        </p:nvSpPr>
        <p:spPr>
          <a:xfrm>
            <a:off x="1403343" y="382369"/>
            <a:ext cx="3886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Freeform 17"/>
          <p:cNvSpPr/>
          <p:nvPr/>
        </p:nvSpPr>
        <p:spPr>
          <a:xfrm>
            <a:off x="9024940" y="21060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197411" y="1858121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D659D6-8790-BD9C-C453-4292C57582D5}"/>
              </a:ext>
            </a:extLst>
          </p:cNvPr>
          <p:cNvGrpSpPr/>
          <p:nvPr/>
        </p:nvGrpSpPr>
        <p:grpSpPr>
          <a:xfrm>
            <a:off x="304800" y="1374139"/>
            <a:ext cx="10992628" cy="8036561"/>
            <a:chOff x="304800" y="1374139"/>
            <a:chExt cx="10992628" cy="803656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F39C787-B7FC-B2A2-1506-6573449149E1}"/>
                </a:ext>
              </a:extLst>
            </p:cNvPr>
            <p:cNvGrpSpPr/>
            <p:nvPr/>
          </p:nvGrpSpPr>
          <p:grpSpPr>
            <a:xfrm>
              <a:off x="304800" y="1374139"/>
              <a:ext cx="10992628" cy="8036561"/>
              <a:chOff x="8953058" y="1133594"/>
              <a:chExt cx="8458642" cy="3693514"/>
            </a:xfrm>
          </p:grpSpPr>
          <p:grpSp>
            <p:nvGrpSpPr>
              <p:cNvPr id="15" name="Group 4">
                <a:extLst>
                  <a:ext uri="{FF2B5EF4-FFF2-40B4-BE49-F238E27FC236}">
                    <a16:creationId xmlns:a16="http://schemas.microsoft.com/office/drawing/2014/main" id="{D289175E-B9C3-7A64-A5AA-DA3E9D9D9813}"/>
                  </a:ext>
                </a:extLst>
              </p:cNvPr>
              <p:cNvGrpSpPr/>
              <p:nvPr/>
            </p:nvGrpSpPr>
            <p:grpSpPr>
              <a:xfrm>
                <a:off x="8984285" y="1285994"/>
                <a:ext cx="8427415" cy="3541114"/>
                <a:chOff x="-31914" y="-38100"/>
                <a:chExt cx="2219566" cy="932639"/>
              </a:xfrm>
            </p:grpSpPr>
            <p:sp>
              <p:nvSpPr>
                <p:cNvPr id="25" name="Freeform 5">
                  <a:extLst>
                    <a:ext uri="{FF2B5EF4-FFF2-40B4-BE49-F238E27FC236}">
                      <a16:creationId xmlns:a16="http://schemas.microsoft.com/office/drawing/2014/main" id="{175BB289-360D-4E08-4FC2-CCFDB36E27F9}"/>
                    </a:ext>
                  </a:extLst>
                </p:cNvPr>
                <p:cNvSpPr/>
                <p:nvPr/>
              </p:nvSpPr>
              <p:spPr>
                <a:xfrm>
                  <a:off x="-31914" y="0"/>
                  <a:ext cx="2219566" cy="8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652" h="894539">
                      <a:moveTo>
                        <a:pt x="47535" y="0"/>
                      </a:moveTo>
                      <a:lnTo>
                        <a:pt x="2140117" y="0"/>
                      </a:lnTo>
                      <a:cubicBezTo>
                        <a:pt x="2152724" y="0"/>
                        <a:pt x="2164815" y="5008"/>
                        <a:pt x="2173730" y="13923"/>
                      </a:cubicBezTo>
                      <a:cubicBezTo>
                        <a:pt x="2182644" y="22837"/>
                        <a:pt x="2187652" y="34928"/>
                        <a:pt x="2187652" y="47535"/>
                      </a:cubicBezTo>
                      <a:lnTo>
                        <a:pt x="2187652" y="847004"/>
                      </a:lnTo>
                      <a:cubicBezTo>
                        <a:pt x="2187652" y="873257"/>
                        <a:pt x="2166370" y="894539"/>
                        <a:pt x="2140117" y="894539"/>
                      </a:cubicBezTo>
                      <a:lnTo>
                        <a:pt x="47535" y="894539"/>
                      </a:lnTo>
                      <a:cubicBezTo>
                        <a:pt x="21282" y="894539"/>
                        <a:pt x="0" y="873257"/>
                        <a:pt x="0" y="847004"/>
                      </a:cubicBezTo>
                      <a:lnTo>
                        <a:pt x="0" y="47535"/>
                      </a:lnTo>
                      <a:cubicBezTo>
                        <a:pt x="0" y="21282"/>
                        <a:pt x="21282" y="0"/>
                        <a:pt x="47535" y="0"/>
                      </a:cubicBezTo>
                      <a:close/>
                    </a:path>
                  </a:pathLst>
                </a:custGeom>
                <a:solidFill>
                  <a:srgbClr val="FAE6DB"/>
                </a:solidFill>
              </p:spPr>
            </p:sp>
            <p:sp>
              <p:nvSpPr>
                <p:cNvPr id="26" name="TextBox 6">
                  <a:extLst>
                    <a:ext uri="{FF2B5EF4-FFF2-40B4-BE49-F238E27FC236}">
                      <a16:creationId xmlns:a16="http://schemas.microsoft.com/office/drawing/2014/main" id="{9502C4D5-9B36-56E5-4BD4-5B73F8E19822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187652" cy="93263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22" name="Group 7">
                <a:extLst>
                  <a:ext uri="{FF2B5EF4-FFF2-40B4-BE49-F238E27FC236}">
                    <a16:creationId xmlns:a16="http://schemas.microsoft.com/office/drawing/2014/main" id="{1C2BE7C2-D608-F961-11E1-A9010CA0B33C}"/>
                  </a:ext>
                </a:extLst>
              </p:cNvPr>
              <p:cNvGrpSpPr/>
              <p:nvPr/>
            </p:nvGrpSpPr>
            <p:grpSpPr>
              <a:xfrm>
                <a:off x="8953058" y="1133594"/>
                <a:ext cx="8306242" cy="3529196"/>
                <a:chOff x="0" y="-38100"/>
                <a:chExt cx="2187652" cy="929500"/>
              </a:xfrm>
            </p:grpSpPr>
            <p:sp>
              <p:nvSpPr>
                <p:cNvPr id="23" name="Freeform 8">
                  <a:extLst>
                    <a:ext uri="{FF2B5EF4-FFF2-40B4-BE49-F238E27FC236}">
                      <a16:creationId xmlns:a16="http://schemas.microsoft.com/office/drawing/2014/main" id="{BDC3ACE5-D8B4-C437-165A-D56E1E45445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187652" cy="867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652" h="891400">
                      <a:moveTo>
                        <a:pt x="47535" y="0"/>
                      </a:moveTo>
                      <a:lnTo>
                        <a:pt x="2140117" y="0"/>
                      </a:lnTo>
                      <a:cubicBezTo>
                        <a:pt x="2152724" y="0"/>
                        <a:pt x="2164815" y="5008"/>
                        <a:pt x="2173730" y="13923"/>
                      </a:cubicBezTo>
                      <a:cubicBezTo>
                        <a:pt x="2182644" y="22837"/>
                        <a:pt x="2187652" y="34928"/>
                        <a:pt x="2187652" y="47535"/>
                      </a:cubicBezTo>
                      <a:lnTo>
                        <a:pt x="2187652" y="843865"/>
                      </a:lnTo>
                      <a:cubicBezTo>
                        <a:pt x="2187652" y="870118"/>
                        <a:pt x="2166370" y="891400"/>
                        <a:pt x="2140117" y="891400"/>
                      </a:cubicBezTo>
                      <a:lnTo>
                        <a:pt x="47535" y="891400"/>
                      </a:lnTo>
                      <a:cubicBezTo>
                        <a:pt x="34928" y="891400"/>
                        <a:pt x="22837" y="886392"/>
                        <a:pt x="13923" y="877477"/>
                      </a:cubicBezTo>
                      <a:cubicBezTo>
                        <a:pt x="5008" y="868563"/>
                        <a:pt x="0" y="856472"/>
                        <a:pt x="0" y="843865"/>
                      </a:cubicBezTo>
                      <a:lnTo>
                        <a:pt x="0" y="47535"/>
                      </a:lnTo>
                      <a:cubicBezTo>
                        <a:pt x="0" y="21282"/>
                        <a:pt x="21282" y="0"/>
                        <a:pt x="47535" y="0"/>
                      </a:cubicBezTo>
                      <a:close/>
                    </a:path>
                  </a:pathLst>
                </a:custGeom>
                <a:solidFill>
                  <a:srgbClr val="FDFCF4"/>
                </a:solidFill>
              </p:spPr>
            </p:sp>
            <p:sp>
              <p:nvSpPr>
                <p:cNvPr id="24" name="TextBox 9">
                  <a:extLst>
                    <a:ext uri="{FF2B5EF4-FFF2-40B4-BE49-F238E27FC236}">
                      <a16:creationId xmlns:a16="http://schemas.microsoft.com/office/drawing/2014/main" id="{DADAF67D-4E7B-DA05-217F-CD2B8D6371DA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187652" cy="929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482C657-219C-2FCD-C496-B805B79F731C}"/>
                </a:ext>
              </a:extLst>
            </p:cNvPr>
            <p:cNvSpPr txBox="1"/>
            <p:nvPr/>
          </p:nvSpPr>
          <p:spPr>
            <a:xfrm>
              <a:off x="345383" y="1915485"/>
              <a:ext cx="10703617" cy="6810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2400"/>
                </a:spcAft>
              </a:pP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514350" indent="-514350" algn="just">
                <a:lnSpc>
                  <a:spcPct val="130000"/>
                </a:lnSpc>
                <a:spcAft>
                  <a:spcPts val="600"/>
                </a:spcAft>
                <a:buAutoNum type="alphaLcPeriod"/>
                <a:tabLst>
                  <a:tab pos="400050" algn="l"/>
                  <a:tab pos="738188" algn="l"/>
                </a:tabLst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/>
                <a:t>chương trình điều khiển chú bọ dừa đuổi theo </a:t>
              </a:r>
              <a:r>
                <a:rPr lang="vi-VN" sz="4000" b="1" dirty="0"/>
                <a:t>con trỏ chuột </a:t>
              </a:r>
              <a:r>
                <a:rPr lang="vi-VN" sz="4000" dirty="0"/>
                <a:t>cho đến khi chạm được vào </a:t>
              </a:r>
              <a:r>
                <a:rPr lang="vi-VN" sz="4000" b="1" dirty="0"/>
                <a:t>con trỏ chuột </a:t>
              </a:r>
              <a:r>
                <a:rPr lang="vi-VN" sz="4000" dirty="0"/>
                <a:t>thì dừng lại và nói “Tớ bắt được bạn rồi!”.</a:t>
              </a:r>
              <a:endParaRPr lang="en-US" sz="4000" dirty="0"/>
            </a:p>
            <a:p>
              <a:pPr marL="514350" indent="-514350" algn="just">
                <a:lnSpc>
                  <a:spcPct val="130000"/>
                </a:lnSpc>
                <a:spcAft>
                  <a:spcPts val="600"/>
                </a:spcAft>
                <a:buAutoNum type="alphaLcPeriod"/>
                <a:tabLst>
                  <a:tab pos="400050" algn="l"/>
                  <a:tab pos="738188" algn="l"/>
                </a:tabLst>
              </a:pPr>
              <a:r>
                <a:rPr lang="vi-VN" sz="4000" dirty="0"/>
                <a:t>Chạy thử chương trình.</a:t>
              </a:r>
              <a:endParaRPr lang="en-US" sz="4000" dirty="0"/>
            </a:p>
            <a:p>
              <a:pPr marL="514350" indent="-514350" algn="just">
                <a:lnSpc>
                  <a:spcPct val="130000"/>
                </a:lnSpc>
                <a:spcAft>
                  <a:spcPts val="600"/>
                </a:spcAft>
                <a:buAutoNum type="alphaLcPeriod"/>
                <a:tabLst>
                  <a:tab pos="400050" algn="l"/>
                  <a:tab pos="738188" algn="l"/>
                </a:tabLst>
              </a:pPr>
              <a:r>
                <a:rPr lang="vi-VN" sz="4000" dirty="0"/>
                <a:t>Lưu chương trình với tên </a:t>
              </a:r>
              <a:r>
                <a:rPr lang="vi-VN" sz="4000" b="1" dirty="0"/>
                <a:t>TroChoi-DuoiBat</a:t>
              </a:r>
              <a:r>
                <a:rPr lang="vi-VN" sz="4000" dirty="0"/>
                <a:t> vào thư mục của em.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2C24C37-6080-5FE4-E29B-722F731023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8580" t="7818" r="11285" b="10861"/>
            <a:stretch/>
          </p:blipFill>
          <p:spPr>
            <a:xfrm>
              <a:off x="520592" y="1819211"/>
              <a:ext cx="1404307" cy="117934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CD870B5-E987-8CA3-B0D0-F42377AF03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50962" y="2529284"/>
            <a:ext cx="6473740" cy="5738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53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87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03009" y="167179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7008791" y="1511149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0241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157" b="-117256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0241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157" b="-117256"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D28A62-57C6-E54B-5106-5E099FC58831}"/>
              </a:ext>
            </a:extLst>
          </p:cNvPr>
          <p:cNvGrpSpPr/>
          <p:nvPr/>
        </p:nvGrpSpPr>
        <p:grpSpPr>
          <a:xfrm>
            <a:off x="1295400" y="314562"/>
            <a:ext cx="15926557" cy="9019938"/>
            <a:chOff x="1828043" y="85962"/>
            <a:chExt cx="15926557" cy="90199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A2A99A-E91A-70E5-A144-40F1FCB75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8043" y="85962"/>
              <a:ext cx="15926557" cy="589573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8B0988-2F65-3862-78AD-3CACE0BF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28043" y="5904183"/>
              <a:ext cx="15926556" cy="3201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3559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8393" y="599923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8393" y="504332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2237" y="852743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81112" y="8899887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193527" y="828813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257C3-2030-7CAA-ADE4-1C8B4D9804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40293" y="523411"/>
            <a:ext cx="9554256" cy="6899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BDBB43-94FA-32D4-E001-864DBF11251B}"/>
              </a:ext>
            </a:extLst>
          </p:cNvPr>
          <p:cNvSpPr txBox="1"/>
          <p:nvPr/>
        </p:nvSpPr>
        <p:spPr>
          <a:xfrm>
            <a:off x="5406149" y="7700782"/>
            <a:ext cx="74757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TroChoi-DuoiBat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617042" y="46203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718256" y="910590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582573" y="8896778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7968E71-5B1B-E99C-9331-1844077D695B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D2E711-0404-A8CA-0A3C-C0420E016CEF}"/>
              </a:ext>
            </a:extLst>
          </p:cNvPr>
          <p:cNvSpPr txBox="1"/>
          <p:nvPr/>
        </p:nvSpPr>
        <p:spPr>
          <a:xfrm>
            <a:off x="1403343" y="382369"/>
            <a:ext cx="3886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Freeform 17"/>
          <p:cNvSpPr/>
          <p:nvPr/>
        </p:nvSpPr>
        <p:spPr>
          <a:xfrm>
            <a:off x="9024940" y="21060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197411" y="1858121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FF0DB05-12E2-1084-EE78-5486D483C532}"/>
              </a:ext>
            </a:extLst>
          </p:cNvPr>
          <p:cNvGrpSpPr/>
          <p:nvPr/>
        </p:nvGrpSpPr>
        <p:grpSpPr>
          <a:xfrm>
            <a:off x="304800" y="1333500"/>
            <a:ext cx="11688954" cy="8233427"/>
            <a:chOff x="1137350" y="1499427"/>
            <a:chExt cx="15853106" cy="82334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BC0721-BBD3-CB39-887C-CF50F3425136}"/>
                </a:ext>
              </a:extLst>
            </p:cNvPr>
            <p:cNvGrpSpPr/>
            <p:nvPr/>
          </p:nvGrpSpPr>
          <p:grpSpPr>
            <a:xfrm>
              <a:off x="1137350" y="1499427"/>
              <a:ext cx="15853106" cy="8233427"/>
              <a:chOff x="3145001" y="1958296"/>
              <a:chExt cx="11815735" cy="6768551"/>
            </a:xfrm>
          </p:grpSpPr>
          <p:grpSp>
            <p:nvGrpSpPr>
              <p:cNvPr id="7" name="Group 4">
                <a:extLst>
                  <a:ext uri="{FF2B5EF4-FFF2-40B4-BE49-F238E27FC236}">
                    <a16:creationId xmlns:a16="http://schemas.microsoft.com/office/drawing/2014/main" id="{2AAB22FA-BF84-BF82-02D5-A06E920282E6}"/>
                  </a:ext>
                </a:extLst>
              </p:cNvPr>
              <p:cNvGrpSpPr/>
              <p:nvPr/>
            </p:nvGrpSpPr>
            <p:grpSpPr>
              <a:xfrm>
                <a:off x="3145001" y="2110696"/>
                <a:ext cx="11496378" cy="6616151"/>
                <a:chOff x="0" y="-38100"/>
                <a:chExt cx="3027853" cy="1742525"/>
              </a:xfrm>
            </p:grpSpPr>
            <p:sp>
              <p:nvSpPr>
                <p:cNvPr id="13" name="Freeform 5">
                  <a:extLst>
                    <a:ext uri="{FF2B5EF4-FFF2-40B4-BE49-F238E27FC236}">
                      <a16:creationId xmlns:a16="http://schemas.microsoft.com/office/drawing/2014/main" id="{B11DBB9F-55AA-AB4B-F4E0-1AA3515570A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921301" cy="170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7853" h="1513740">
                      <a:moveTo>
                        <a:pt x="34345" y="0"/>
                      </a:moveTo>
                      <a:lnTo>
                        <a:pt x="2993508" y="0"/>
                      </a:lnTo>
                      <a:cubicBezTo>
                        <a:pt x="3002617" y="0"/>
                        <a:pt x="3011352" y="3618"/>
                        <a:pt x="3017793" y="10059"/>
                      </a:cubicBezTo>
                      <a:cubicBezTo>
                        <a:pt x="3024234" y="16500"/>
                        <a:pt x="3027853" y="25236"/>
                        <a:pt x="3027853" y="34345"/>
                      </a:cubicBezTo>
                      <a:lnTo>
                        <a:pt x="3027853" y="1479396"/>
                      </a:lnTo>
                      <a:cubicBezTo>
                        <a:pt x="3027853" y="1488504"/>
                        <a:pt x="3024234" y="1497240"/>
                        <a:pt x="3017793" y="1503681"/>
                      </a:cubicBezTo>
                      <a:cubicBezTo>
                        <a:pt x="3011352" y="1510122"/>
                        <a:pt x="3002617" y="1513740"/>
                        <a:pt x="2993508" y="1513740"/>
                      </a:cubicBezTo>
                      <a:lnTo>
                        <a:pt x="34345" y="1513740"/>
                      </a:lnTo>
                      <a:cubicBezTo>
                        <a:pt x="25236" y="1513740"/>
                        <a:pt x="16500" y="1510122"/>
                        <a:pt x="10059" y="1503681"/>
                      </a:cubicBezTo>
                      <a:cubicBezTo>
                        <a:pt x="3618" y="1497240"/>
                        <a:pt x="0" y="1488504"/>
                        <a:pt x="0" y="1479396"/>
                      </a:cubicBezTo>
                      <a:lnTo>
                        <a:pt x="0" y="34345"/>
                      </a:lnTo>
                      <a:cubicBezTo>
                        <a:pt x="0" y="25236"/>
                        <a:pt x="3618" y="16500"/>
                        <a:pt x="10059" y="10059"/>
                      </a:cubicBezTo>
                      <a:cubicBezTo>
                        <a:pt x="16500" y="3618"/>
                        <a:pt x="25236" y="0"/>
                        <a:pt x="34345" y="0"/>
                      </a:cubicBezTo>
                      <a:close/>
                    </a:path>
                  </a:pathLst>
                </a:custGeom>
                <a:solidFill>
                  <a:srgbClr val="FFDC96"/>
                </a:solidFill>
              </p:spPr>
            </p:sp>
            <p:sp>
              <p:nvSpPr>
                <p:cNvPr id="14" name="TextBox 6">
                  <a:extLst>
                    <a:ext uri="{FF2B5EF4-FFF2-40B4-BE49-F238E27FC236}">
                      <a16:creationId xmlns:a16="http://schemas.microsoft.com/office/drawing/2014/main" id="{735A249D-89E9-098A-7078-3F5FF26900C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027853" cy="155184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C34EDE1-73BD-39FE-3DA5-EC2146390268}"/>
                  </a:ext>
                </a:extLst>
              </p:cNvPr>
              <p:cNvGrpSpPr/>
              <p:nvPr/>
            </p:nvGrpSpPr>
            <p:grpSpPr>
              <a:xfrm>
                <a:off x="3327265" y="1958296"/>
                <a:ext cx="11633471" cy="6616151"/>
                <a:chOff x="0" y="-38100"/>
                <a:chExt cx="3063959" cy="1742525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26B07BB7-A3BB-7B95-0565-6D4D38F8FBD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873297" cy="170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959" h="1513063">
                      <a:moveTo>
                        <a:pt x="33940" y="0"/>
                      </a:moveTo>
                      <a:lnTo>
                        <a:pt x="3030020" y="0"/>
                      </a:lnTo>
                      <a:cubicBezTo>
                        <a:pt x="3048764" y="0"/>
                        <a:pt x="3063959" y="15195"/>
                        <a:pt x="3063959" y="33940"/>
                      </a:cubicBezTo>
                      <a:lnTo>
                        <a:pt x="3063959" y="1479124"/>
                      </a:lnTo>
                      <a:cubicBezTo>
                        <a:pt x="3063959" y="1497868"/>
                        <a:pt x="3048764" y="1513063"/>
                        <a:pt x="3030020" y="1513063"/>
                      </a:cubicBezTo>
                      <a:lnTo>
                        <a:pt x="33940" y="1513063"/>
                      </a:lnTo>
                      <a:cubicBezTo>
                        <a:pt x="15195" y="1513063"/>
                        <a:pt x="0" y="1497868"/>
                        <a:pt x="0" y="1479124"/>
                      </a:cubicBezTo>
                      <a:lnTo>
                        <a:pt x="0" y="33940"/>
                      </a:lnTo>
                      <a:cubicBezTo>
                        <a:pt x="0" y="15195"/>
                        <a:pt x="15195" y="0"/>
                        <a:pt x="33940" y="0"/>
                      </a:cubicBezTo>
                      <a:close/>
                    </a:path>
                  </a:pathLst>
                </a:custGeom>
                <a:solidFill>
                  <a:srgbClr val="FEF4CE"/>
                </a:solidFill>
                <a:ln cap="rnd">
                  <a:noFill/>
                  <a:prstDash val="solid"/>
                  <a:round/>
                </a:ln>
              </p:spPr>
            </p:sp>
            <p:sp>
              <p:nvSpPr>
                <p:cNvPr id="12" name="TextBox 9">
                  <a:extLst>
                    <a:ext uri="{FF2B5EF4-FFF2-40B4-BE49-F238E27FC236}">
                      <a16:creationId xmlns:a16="http://schemas.microsoft.com/office/drawing/2014/main" id="{64C76A65-4ED8-1875-0FE1-33D31363C542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063959" cy="155116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EB5889-D732-EE8A-0D83-9631E541ABE9}"/>
                </a:ext>
              </a:extLst>
            </p:cNvPr>
            <p:cNvSpPr txBox="1"/>
            <p:nvPr/>
          </p:nvSpPr>
          <p:spPr>
            <a:xfrm>
              <a:off x="1780094" y="3118984"/>
              <a:ext cx="13824892" cy="6518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just">
                <a:lnSpc>
                  <a:spcPct val="110000"/>
                </a:lnSpc>
                <a:spcAft>
                  <a:spcPts val="600"/>
                </a:spcAft>
                <a:buAutoNum type="alphaLcPeriod"/>
                <a:tabLst>
                  <a:tab pos="400050" algn="l"/>
                  <a:tab pos="738188" algn="l"/>
                </a:tabLst>
              </a:pPr>
              <a:r>
                <a:rPr lang="vi-VN" sz="4000" dirty="0"/>
                <a:t>Thêm vào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khấu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vi-VN" sz="4000" dirty="0"/>
                <a:t>Thực hành 1</a:t>
              </a:r>
              <a:r>
                <a:rPr lang="en-US" sz="4000" dirty="0"/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cóc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14350" indent="-514350" algn="just">
                <a:lnSpc>
                  <a:spcPct val="110000"/>
                </a:lnSpc>
                <a:spcAft>
                  <a:spcPts val="600"/>
                </a:spcAft>
                <a:buAutoNum type="alphaLcPeriod"/>
                <a:tabLst>
                  <a:tab pos="400050" algn="l"/>
                  <a:tab pos="738188" algn="l"/>
                </a:tabLst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/>
                <a:t>chương trình cho bạn cóc:</a:t>
              </a:r>
              <a:endParaRPr lang="en-US" sz="4000" dirty="0"/>
            </a:p>
            <a:p>
              <a:pPr marL="858838" indent="-341313" algn="just">
                <a:lnSpc>
                  <a:spcPct val="110000"/>
                </a:lnSpc>
                <a:spcAft>
                  <a:spcPts val="6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– Đuổi theo bọ dừa cho đến khi bắt được bọ dừa thì dừng chương trình.</a:t>
              </a:r>
              <a:endParaRPr lang="en-US" sz="4000" dirty="0"/>
            </a:p>
            <a:p>
              <a:pPr marL="858838" indent="-341313" algn="just">
                <a:lnSpc>
                  <a:spcPct val="110000"/>
                </a:lnSpc>
                <a:spcAft>
                  <a:spcPts val="6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– Thay đổi tư thế khi di chuyển.</a:t>
              </a:r>
              <a:endParaRPr lang="en-US" sz="4000" dirty="0"/>
            </a:p>
            <a:p>
              <a:pPr algn="just">
                <a:lnSpc>
                  <a:spcPct val="110000"/>
                </a:lnSpc>
                <a:spcAft>
                  <a:spcPts val="600"/>
                </a:spcAft>
                <a:tabLst>
                  <a:tab pos="400050" algn="l"/>
                  <a:tab pos="738188" algn="l"/>
                </a:tabLst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c. </a:t>
              </a:r>
              <a:r>
                <a:rPr lang="vi-VN" sz="4000" dirty="0"/>
                <a:t>Chạy thử chương trình.</a:t>
              </a:r>
              <a:endParaRPr lang="en-US" sz="4000" dirty="0"/>
            </a:p>
            <a:p>
              <a:pPr algn="just">
                <a:lnSpc>
                  <a:spcPct val="110000"/>
                </a:lnSpc>
                <a:spcAft>
                  <a:spcPts val="600"/>
                </a:spcAft>
                <a:tabLst>
                  <a:tab pos="400050" algn="l"/>
                  <a:tab pos="738188" algn="l"/>
                </a:tabLst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d. </a:t>
              </a:r>
              <a:r>
                <a:rPr lang="vi-VN" sz="4000" dirty="0"/>
                <a:t>Lưu chương trình vào thư mục của em với tên </a:t>
              </a:r>
              <a:r>
                <a:rPr lang="vi-VN" sz="4000" b="1" dirty="0"/>
                <a:t>Coc-Duoi-Bodua</a:t>
              </a:r>
              <a:r>
                <a:rPr lang="vi-VN" sz="4000" dirty="0"/>
                <a:t>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DB18F0-8607-9B46-C71F-939AE4036F7A}"/>
                </a:ext>
              </a:extLst>
            </p:cNvPr>
            <p:cNvSpPr txBox="1"/>
            <p:nvPr/>
          </p:nvSpPr>
          <p:spPr>
            <a:xfrm>
              <a:off x="3182276" y="2045140"/>
              <a:ext cx="1210850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cùng</a:t>
              </a:r>
              <a:r>
                <a:rPr kumimoji="0" lang="en-US" sz="420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420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420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hiện</a:t>
              </a:r>
              <a:endParaRPr kumimoji="0" lang="en-US" sz="42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B44D61A-9945-F504-A54F-4CA94BC86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8580" t="7818" r="11285" b="10861"/>
            <a:stretch/>
          </p:blipFill>
          <p:spPr>
            <a:xfrm>
              <a:off x="1654080" y="1924523"/>
              <a:ext cx="1402181" cy="10602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50A6A8D-A092-FA04-B549-727CD1801A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06200" y="2607633"/>
            <a:ext cx="6455010" cy="5794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127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617042" y="46203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718256" y="910590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582573" y="8896778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024940" y="21060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197411" y="1858121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425703-DC10-1DD2-CAB0-730102A9F220}"/>
              </a:ext>
            </a:extLst>
          </p:cNvPr>
          <p:cNvGrpSpPr/>
          <p:nvPr/>
        </p:nvGrpSpPr>
        <p:grpSpPr>
          <a:xfrm>
            <a:off x="2291095" y="78074"/>
            <a:ext cx="13810200" cy="9942226"/>
            <a:chOff x="2291095" y="78074"/>
            <a:chExt cx="13810200" cy="99422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1DD1639-4CB5-D380-6C36-850E648E6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28537"/>
            <a:stretch/>
          </p:blipFill>
          <p:spPr>
            <a:xfrm>
              <a:off x="2291095" y="78074"/>
              <a:ext cx="13810200" cy="758002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EAC3FD-730A-6084-D209-046C95951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91095" y="7639964"/>
              <a:ext cx="13810200" cy="1828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225638-9FCC-3563-C9AD-E30C79369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93593" y="9294736"/>
              <a:ext cx="13807702" cy="7255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002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35991" y="4229473"/>
            <a:ext cx="3017533" cy="5069950"/>
          </a:xfrm>
          <a:custGeom>
            <a:avLst/>
            <a:gdLst/>
            <a:ahLst/>
            <a:cxnLst/>
            <a:rect l="l" t="t" r="r" b="b"/>
            <a:pathLst>
              <a:path w="4898394" h="7775229">
                <a:moveTo>
                  <a:pt x="0" y="0"/>
                </a:moveTo>
                <a:lnTo>
                  <a:pt x="4898395" y="0"/>
                </a:lnTo>
                <a:lnTo>
                  <a:pt x="4898395" y="7775229"/>
                </a:lnTo>
                <a:lnTo>
                  <a:pt x="0" y="7775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92331" y="8106340"/>
            <a:ext cx="1720407" cy="1407781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156191" y="7734300"/>
            <a:ext cx="1635009" cy="2055799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047893" y="7786754"/>
            <a:ext cx="939051" cy="1887102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96315" y="3539246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18805" y="1028700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56C24-8B0F-A3DF-00A9-3DFEA0D427B4}"/>
              </a:ext>
            </a:extLst>
          </p:cNvPr>
          <p:cNvSpPr txBox="1"/>
          <p:nvPr/>
        </p:nvSpPr>
        <p:spPr>
          <a:xfrm>
            <a:off x="6731290" y="7506747"/>
            <a:ext cx="8613049" cy="78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87F5BC-F8DC-25AA-9122-16FC9A469F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4600" y="688104"/>
            <a:ext cx="9237674" cy="6818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214</Words>
  <Application>Microsoft Office PowerPoint</Application>
  <PresentationFormat>Custom</PresentationFormat>
  <Paragraphs>28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Cute Playful Group Project Presentation</dc:title>
  <cp:lastModifiedBy>Admin</cp:lastModifiedBy>
  <cp:revision>37</cp:revision>
  <dcterms:created xsi:type="dcterms:W3CDTF">2006-08-16T00:00:00Z</dcterms:created>
  <dcterms:modified xsi:type="dcterms:W3CDTF">2024-06-04T15:29:31Z</dcterms:modified>
  <dc:identifier>DAGFMJeesk0</dc:identifier>
</cp:coreProperties>
</file>