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68" r:id="rId3"/>
    <p:sldId id="341" r:id="rId4"/>
    <p:sldId id="260" r:id="rId5"/>
    <p:sldId id="258" r:id="rId6"/>
    <p:sldId id="342" r:id="rId7"/>
    <p:sldId id="328" r:id="rId8"/>
    <p:sldId id="343" r:id="rId9"/>
    <p:sldId id="329" r:id="rId10"/>
    <p:sldId id="330" r:id="rId11"/>
    <p:sldId id="344" r:id="rId12"/>
    <p:sldId id="331" r:id="rId13"/>
    <p:sldId id="345" r:id="rId14"/>
    <p:sldId id="274" r:id="rId15"/>
    <p:sldId id="267" r:id="rId16"/>
    <p:sldId id="346" r:id="rId17"/>
    <p:sldId id="288" r:id="rId18"/>
    <p:sldId id="318" r:id="rId19"/>
    <p:sldId id="322" r:id="rId20"/>
    <p:sldId id="323" r:id="rId21"/>
    <p:sldId id="324" r:id="rId22"/>
    <p:sldId id="325" r:id="rId23"/>
    <p:sldId id="326" r:id="rId24"/>
    <p:sldId id="327" r:id="rId25"/>
    <p:sldId id="266" r:id="rId26"/>
  </p:sldIdLst>
  <p:sldSz cx="18288000" cy="10287000"/>
  <p:notesSz cx="6858000" cy="9144000"/>
  <p:embeddedFontLst>
    <p:embeddedFont>
      <p:font typeface="SimSun" panose="02010600030101010101" pitchFamily="2" charset="-122"/>
      <p:regular r:id="rId28"/>
    </p:embeddedFont>
    <p:embeddedFont>
      <p:font typeface=".VnBlack" panose="020B7200000000000000" pitchFamily="3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67B"/>
    <a:srgbClr val="FFEEBD"/>
    <a:srgbClr val="CA5D47"/>
    <a:srgbClr val="FFE393"/>
    <a:srgbClr val="94B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53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7A60B-2399-4812-BBDF-C8B4344E4232}" type="datetimeFigureOut">
              <a:rPr lang="en-US" smtClean="0"/>
              <a:t>23/6/2024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42F4D-A80A-4248-9316-7461A821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9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39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585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419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05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73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628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png"/><Relationship Id="rId13" Type="http://schemas.openxmlformats.org/officeDocument/2006/relationships/image" Target="../media/image12.svg"/><Relationship Id="rId12" Type="http://schemas.openxmlformats.org/officeDocument/2006/relationships/image" Target="../media/image3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2.png"/><Relationship Id="rId15" Type="http://schemas.openxmlformats.org/officeDocument/2006/relationships/image" Target="../media/image14.svg"/><Relationship Id="rId19" Type="http://schemas.openxmlformats.org/officeDocument/2006/relationships/image" Target="../media/image18.sv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7" Type="http://schemas.openxmlformats.org/officeDocument/2006/relationships/image" Target="../media/image60.svg"/><Relationship Id="rId17" Type="http://schemas.openxmlformats.org/officeDocument/2006/relationships/image" Target="../media/image24.png"/><Relationship Id="rId2" Type="http://schemas.openxmlformats.org/officeDocument/2006/relationships/image" Target="../media/image22.png"/><Relationship Id="rId16" Type="http://schemas.openxmlformats.org/officeDocument/2006/relationships/image" Target="../media/image150.sv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8" Type="http://schemas.openxmlformats.org/officeDocument/2006/relationships/image" Target="../media/image21.jpeg"/><Relationship Id="rId7" Type="http://schemas.openxmlformats.org/officeDocument/2006/relationships/image" Target="../media/image60.svg"/><Relationship Id="rId17" Type="http://schemas.openxmlformats.org/officeDocument/2006/relationships/image" Target="../media/image24.png"/><Relationship Id="rId2" Type="http://schemas.openxmlformats.org/officeDocument/2006/relationships/image" Target="../media/image22.png"/><Relationship Id="rId16" Type="http://schemas.openxmlformats.org/officeDocument/2006/relationships/image" Target="../media/image150.sv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9" Type="http://schemas.openxmlformats.org/officeDocument/2006/relationships/image" Target="../media/image192.sv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9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audio" Target="../media/audio1.wav"/><Relationship Id="rId7" Type="http://schemas.openxmlformats.org/officeDocument/2006/relationships/image" Target="../media/image34.jp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40.wmf"/><Relationship Id="rId5" Type="http://schemas.openxmlformats.org/officeDocument/2006/relationships/audio" Target="../media/audio3.wav"/><Relationship Id="rId10" Type="http://schemas.openxmlformats.org/officeDocument/2006/relationships/image" Target="../media/image39.emf"/><Relationship Id="rId4" Type="http://schemas.openxmlformats.org/officeDocument/2006/relationships/audio" Target="../media/audio2.wav"/><Relationship Id="rId9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audio" Target="../media/audio1.wav"/><Relationship Id="rId7" Type="http://schemas.openxmlformats.org/officeDocument/2006/relationships/image" Target="../media/image34.jp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40.wmf"/><Relationship Id="rId5" Type="http://schemas.openxmlformats.org/officeDocument/2006/relationships/audio" Target="../media/audio3.wav"/><Relationship Id="rId10" Type="http://schemas.openxmlformats.org/officeDocument/2006/relationships/image" Target="../media/image39.emf"/><Relationship Id="rId4" Type="http://schemas.openxmlformats.org/officeDocument/2006/relationships/audio" Target="../media/audio2.wav"/><Relationship Id="rId9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audio" Target="../media/audio1.wav"/><Relationship Id="rId7" Type="http://schemas.openxmlformats.org/officeDocument/2006/relationships/image" Target="../media/image34.jp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40.wmf"/><Relationship Id="rId5" Type="http://schemas.openxmlformats.org/officeDocument/2006/relationships/audio" Target="../media/audio3.wav"/><Relationship Id="rId10" Type="http://schemas.openxmlformats.org/officeDocument/2006/relationships/image" Target="../media/image39.emf"/><Relationship Id="rId4" Type="http://schemas.openxmlformats.org/officeDocument/2006/relationships/audio" Target="../media/audio2.wav"/><Relationship Id="rId9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audio" Target="../media/audio1.wav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40.wmf"/><Relationship Id="rId5" Type="http://schemas.openxmlformats.org/officeDocument/2006/relationships/audio" Target="../media/audio3.wav"/><Relationship Id="rId10" Type="http://schemas.openxmlformats.org/officeDocument/2006/relationships/image" Target="../media/image39.emf"/><Relationship Id="rId4" Type="http://schemas.openxmlformats.org/officeDocument/2006/relationships/audio" Target="../media/audio2.wav"/><Relationship Id="rId9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34.jpg"/><Relationship Id="rId12" Type="http://schemas.openxmlformats.org/officeDocument/2006/relationships/image" Target="../media/image4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39.emf"/><Relationship Id="rId5" Type="http://schemas.openxmlformats.org/officeDocument/2006/relationships/audio" Target="../media/audio3.wav"/><Relationship Id="rId10" Type="http://schemas.openxmlformats.org/officeDocument/2006/relationships/image" Target="../media/image38.emf"/><Relationship Id="rId4" Type="http://schemas.openxmlformats.org/officeDocument/2006/relationships/audio" Target="../media/audio2.wav"/><Relationship Id="rId9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sv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5.svg"/><Relationship Id="rId7" Type="http://schemas.openxmlformats.org/officeDocument/2006/relationships/image" Target="../media/image97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6.svg"/><Relationship Id="rId5" Type="http://schemas.openxmlformats.org/officeDocument/2006/relationships/image" Target="../media/image20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9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12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/>
          <p:nvPr/>
        </p:nvGrpSpPr>
        <p:grpSpPr>
          <a:xfrm>
            <a:off x="-621553" y="7779831"/>
            <a:ext cx="20270755" cy="4602669"/>
            <a:chOff x="0" y="0"/>
            <a:chExt cx="112054433" cy="25443030"/>
          </a:xfrm>
        </p:grpSpPr>
        <p:sp>
          <p:nvSpPr>
            <p:cNvPr id="24" name="Freeform 3"/>
            <p:cNvSpPr/>
            <p:nvPr/>
          </p:nvSpPr>
          <p:spPr>
            <a:xfrm>
              <a:off x="68580" y="123317"/>
              <a:ext cx="111905460" cy="25408360"/>
            </a:xfrm>
            <a:custGeom>
              <a:avLst/>
              <a:gdLst/>
              <a:ahLst/>
              <a:cxnLst/>
              <a:rect l="l" t="t" r="r" b="b"/>
              <a:pathLst>
                <a:path w="111905460" h="25408360">
                  <a:moveTo>
                    <a:pt x="111801317" y="831469"/>
                  </a:moveTo>
                  <a:cubicBezTo>
                    <a:pt x="111838152" y="1258316"/>
                    <a:pt x="111846412" y="24138994"/>
                    <a:pt x="111824820" y="24567111"/>
                  </a:cubicBezTo>
                  <a:cubicBezTo>
                    <a:pt x="111905460" y="25408360"/>
                    <a:pt x="110756618" y="25036758"/>
                    <a:pt x="110258912" y="25107624"/>
                  </a:cubicBezTo>
                  <a:cubicBezTo>
                    <a:pt x="17858397" y="25147375"/>
                    <a:pt x="1317244" y="25191316"/>
                    <a:pt x="696722" y="25136580"/>
                  </a:cubicBezTo>
                  <a:cubicBezTo>
                    <a:pt x="125730" y="25158805"/>
                    <a:pt x="49657" y="24970717"/>
                    <a:pt x="90424" y="24434905"/>
                  </a:cubicBezTo>
                  <a:cubicBezTo>
                    <a:pt x="88265" y="24208336"/>
                    <a:pt x="90297" y="21726828"/>
                    <a:pt x="95123" y="3787707"/>
                  </a:cubicBezTo>
                  <a:cubicBezTo>
                    <a:pt x="147447" y="1012825"/>
                    <a:pt x="0" y="286385"/>
                    <a:pt x="289052" y="155575"/>
                  </a:cubicBezTo>
                  <a:cubicBezTo>
                    <a:pt x="740664" y="30607"/>
                    <a:pt x="1236726" y="94742"/>
                    <a:pt x="1701165" y="50038"/>
                  </a:cubicBezTo>
                  <a:cubicBezTo>
                    <a:pt x="30932532" y="44196"/>
                    <a:pt x="98859521" y="0"/>
                    <a:pt x="110396318" y="24892"/>
                  </a:cubicBezTo>
                  <a:cubicBezTo>
                    <a:pt x="110978360" y="33909"/>
                    <a:pt x="111860625" y="4572"/>
                    <a:pt x="111801317" y="831469"/>
                  </a:cubicBezTo>
                  <a:close/>
                </a:path>
              </a:pathLst>
            </a:custGeom>
            <a:solidFill>
              <a:srgbClr val="FFDE93"/>
            </a:solidFill>
          </p:spPr>
        </p:sp>
        <p:sp>
          <p:nvSpPr>
            <p:cNvPr id="25" name="Freeform 4"/>
            <p:cNvSpPr/>
            <p:nvPr/>
          </p:nvSpPr>
          <p:spPr>
            <a:xfrm>
              <a:off x="-204470" y="0"/>
              <a:ext cx="112443821" cy="25481003"/>
            </a:xfrm>
            <a:custGeom>
              <a:avLst/>
              <a:gdLst/>
              <a:ahLst/>
              <a:cxnLst/>
              <a:rect l="l" t="t" r="r" b="b"/>
              <a:pathLst>
                <a:path w="112443821" h="25481003">
                  <a:moveTo>
                    <a:pt x="110718642" y="0"/>
                  </a:moveTo>
                  <a:cubicBezTo>
                    <a:pt x="111446995" y="17272"/>
                    <a:pt x="112227028" y="12319"/>
                    <a:pt x="112216101" y="1020699"/>
                  </a:cubicBezTo>
                  <a:cubicBezTo>
                    <a:pt x="112202384" y="7502879"/>
                    <a:pt x="112443821" y="25164647"/>
                    <a:pt x="111909404" y="25317174"/>
                  </a:cubicBezTo>
                  <a:cubicBezTo>
                    <a:pt x="111482937" y="25470589"/>
                    <a:pt x="110868512" y="25361370"/>
                    <a:pt x="109089520" y="25395913"/>
                  </a:cubicBezTo>
                  <a:cubicBezTo>
                    <a:pt x="2016760" y="25446078"/>
                    <a:pt x="1294511" y="25481003"/>
                    <a:pt x="590550" y="25367084"/>
                  </a:cubicBezTo>
                  <a:cubicBezTo>
                    <a:pt x="0" y="25247070"/>
                    <a:pt x="277749" y="24135693"/>
                    <a:pt x="223520" y="1224788"/>
                  </a:cubicBezTo>
                  <a:cubicBezTo>
                    <a:pt x="227330" y="411480"/>
                    <a:pt x="181610" y="15494"/>
                    <a:pt x="1151255" y="50673"/>
                  </a:cubicBezTo>
                  <a:cubicBezTo>
                    <a:pt x="1784477" y="30226"/>
                    <a:pt x="47374388" y="6223"/>
                    <a:pt x="110718642" y="0"/>
                  </a:cubicBezTo>
                  <a:close/>
                  <a:moveTo>
                    <a:pt x="112026618" y="24658805"/>
                  </a:moveTo>
                  <a:cubicBezTo>
                    <a:pt x="112047454" y="24248723"/>
                    <a:pt x="112039579" y="1386078"/>
                    <a:pt x="112004009" y="977138"/>
                  </a:cubicBezTo>
                  <a:cubicBezTo>
                    <a:pt x="112061295" y="184912"/>
                    <a:pt x="111210135" y="213106"/>
                    <a:pt x="110648668" y="204470"/>
                  </a:cubicBezTo>
                  <a:cubicBezTo>
                    <a:pt x="97338553" y="180721"/>
                    <a:pt x="31811083" y="223012"/>
                    <a:pt x="1988566" y="228600"/>
                  </a:cubicBezTo>
                  <a:cubicBezTo>
                    <a:pt x="1540510" y="271399"/>
                    <a:pt x="1061974" y="209931"/>
                    <a:pt x="626237" y="329692"/>
                  </a:cubicBezTo>
                  <a:cubicBezTo>
                    <a:pt x="347345" y="454914"/>
                    <a:pt x="489585" y="1150874"/>
                    <a:pt x="439166" y="4112268"/>
                  </a:cubicBezTo>
                  <a:cubicBezTo>
                    <a:pt x="434467" y="21296792"/>
                    <a:pt x="432562" y="24315144"/>
                    <a:pt x="434594" y="24532186"/>
                  </a:cubicBezTo>
                  <a:cubicBezTo>
                    <a:pt x="395224" y="25045521"/>
                    <a:pt x="468630" y="25225733"/>
                    <a:pt x="1019429" y="25204271"/>
                  </a:cubicBezTo>
                  <a:cubicBezTo>
                    <a:pt x="1617980" y="25256722"/>
                    <a:pt x="19163107" y="25214684"/>
                    <a:pt x="110515951" y="25176584"/>
                  </a:cubicBezTo>
                  <a:cubicBezTo>
                    <a:pt x="110996145" y="25108767"/>
                    <a:pt x="112104468" y="25464748"/>
                    <a:pt x="112026618" y="24658805"/>
                  </a:cubicBezTo>
                  <a:close/>
                </a:path>
              </a:pathLst>
            </a:custGeom>
            <a:solidFill>
              <a:srgbClr val="242928"/>
            </a:solidFill>
          </p:spPr>
        </p:sp>
      </p:grpSp>
      <p:sp>
        <p:nvSpPr>
          <p:cNvPr id="26" name="Freeform 5"/>
          <p:cNvSpPr/>
          <p:nvPr/>
        </p:nvSpPr>
        <p:spPr>
          <a:xfrm>
            <a:off x="15760113" y="4732108"/>
            <a:ext cx="2998374" cy="3945229"/>
          </a:xfrm>
          <a:custGeom>
            <a:avLst/>
            <a:gdLst/>
            <a:ahLst/>
            <a:cxnLst/>
            <a:rect l="l" t="t" r="r" b="b"/>
            <a:pathLst>
              <a:path w="2998374" h="3945229">
                <a:moveTo>
                  <a:pt x="0" y="0"/>
                </a:moveTo>
                <a:lnTo>
                  <a:pt x="2998374" y="0"/>
                </a:lnTo>
                <a:lnTo>
                  <a:pt x="2998374" y="3945229"/>
                </a:lnTo>
                <a:lnTo>
                  <a:pt x="0" y="3945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9"/>
          <p:cNvSpPr/>
          <p:nvPr/>
        </p:nvSpPr>
        <p:spPr>
          <a:xfrm>
            <a:off x="3547272" y="6808779"/>
            <a:ext cx="2037095" cy="2517758"/>
          </a:xfrm>
          <a:custGeom>
            <a:avLst/>
            <a:gdLst/>
            <a:ahLst/>
            <a:cxnLst/>
            <a:rect l="l" t="t" r="r" b="b"/>
            <a:pathLst>
              <a:path w="2037095" h="2517758">
                <a:moveTo>
                  <a:pt x="0" y="0"/>
                </a:moveTo>
                <a:lnTo>
                  <a:pt x="2037095" y="0"/>
                </a:lnTo>
                <a:lnTo>
                  <a:pt x="2037095" y="2517758"/>
                </a:lnTo>
                <a:lnTo>
                  <a:pt x="0" y="2517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1"/>
          <p:cNvSpPr/>
          <p:nvPr/>
        </p:nvSpPr>
        <p:spPr>
          <a:xfrm>
            <a:off x="13309260" y="6010592"/>
            <a:ext cx="2152056" cy="2893963"/>
          </a:xfrm>
          <a:custGeom>
            <a:avLst/>
            <a:gdLst/>
            <a:ahLst/>
            <a:cxnLst/>
            <a:rect l="l" t="t" r="r" b="b"/>
            <a:pathLst>
              <a:path w="2152056" h="2893963">
                <a:moveTo>
                  <a:pt x="0" y="0"/>
                </a:moveTo>
                <a:lnTo>
                  <a:pt x="2152056" y="0"/>
                </a:lnTo>
                <a:lnTo>
                  <a:pt x="2152056" y="2893963"/>
                </a:lnTo>
                <a:lnTo>
                  <a:pt x="0" y="28939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2"/>
          <p:cNvSpPr/>
          <p:nvPr/>
        </p:nvSpPr>
        <p:spPr>
          <a:xfrm rot="743647">
            <a:off x="14062924" y="8095751"/>
            <a:ext cx="2796784" cy="1800112"/>
          </a:xfrm>
          <a:custGeom>
            <a:avLst/>
            <a:gdLst/>
            <a:ahLst/>
            <a:cxnLst/>
            <a:rect l="l" t="t" r="r" b="b"/>
            <a:pathLst>
              <a:path w="2796784" h="1800112">
                <a:moveTo>
                  <a:pt x="0" y="0"/>
                </a:moveTo>
                <a:lnTo>
                  <a:pt x="2796784" y="0"/>
                </a:lnTo>
                <a:lnTo>
                  <a:pt x="2796784" y="1800112"/>
                </a:lnTo>
                <a:lnTo>
                  <a:pt x="0" y="18001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3"/>
          <p:cNvSpPr/>
          <p:nvPr/>
        </p:nvSpPr>
        <p:spPr>
          <a:xfrm>
            <a:off x="168443" y="6435370"/>
            <a:ext cx="2295936" cy="2158180"/>
          </a:xfrm>
          <a:custGeom>
            <a:avLst/>
            <a:gdLst/>
            <a:ahLst/>
            <a:cxnLst/>
            <a:rect l="l" t="t" r="r" b="b"/>
            <a:pathLst>
              <a:path w="2295936" h="2158180">
                <a:moveTo>
                  <a:pt x="0" y="0"/>
                </a:moveTo>
                <a:lnTo>
                  <a:pt x="2295936" y="0"/>
                </a:lnTo>
                <a:lnTo>
                  <a:pt x="2295936" y="2158180"/>
                </a:lnTo>
                <a:lnTo>
                  <a:pt x="0" y="215818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0"/>
          <p:cNvSpPr/>
          <p:nvPr/>
        </p:nvSpPr>
        <p:spPr>
          <a:xfrm>
            <a:off x="1427026" y="8067658"/>
            <a:ext cx="2036133" cy="1495633"/>
          </a:xfrm>
          <a:custGeom>
            <a:avLst/>
            <a:gdLst/>
            <a:ahLst/>
            <a:cxnLst/>
            <a:rect l="l" t="t" r="r" b="b"/>
            <a:pathLst>
              <a:path w="2036133" h="1495633">
                <a:moveTo>
                  <a:pt x="0" y="0"/>
                </a:moveTo>
                <a:lnTo>
                  <a:pt x="2036133" y="0"/>
                </a:lnTo>
                <a:lnTo>
                  <a:pt x="2036133" y="1495633"/>
                </a:lnTo>
                <a:lnTo>
                  <a:pt x="0" y="149563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7"/>
          <p:cNvSpPr txBox="1"/>
          <p:nvPr/>
        </p:nvSpPr>
        <p:spPr>
          <a:xfrm>
            <a:off x="1062819" y="938780"/>
            <a:ext cx="16230600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MÔN CÔNG NGHỆ!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271445"/>
            <a:ext cx="17560828" cy="95768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01235" y="723900"/>
            <a:ext cx="10920357" cy="2821995"/>
            <a:chOff x="5539852" y="588299"/>
            <a:chExt cx="8303702" cy="2821995"/>
          </a:xfrm>
        </p:grpSpPr>
        <p:sp>
          <p:nvSpPr>
            <p:cNvPr id="18" name="Freeform 4"/>
            <p:cNvSpPr/>
            <p:nvPr/>
          </p:nvSpPr>
          <p:spPr>
            <a:xfrm>
              <a:off x="5539852" y="588299"/>
              <a:ext cx="8303702" cy="2821995"/>
            </a:xfrm>
            <a:custGeom>
              <a:avLst/>
              <a:gdLst/>
              <a:ahLst/>
              <a:cxnLst/>
              <a:rect l="l" t="t" r="r" b="b"/>
              <a:pathLst>
                <a:path w="4225249" h="2424877">
                  <a:moveTo>
                    <a:pt x="0" y="0"/>
                  </a:moveTo>
                  <a:lnTo>
                    <a:pt x="4225249" y="0"/>
                  </a:lnTo>
                  <a:lnTo>
                    <a:pt x="4225249" y="2424877"/>
                  </a:lnTo>
                  <a:lnTo>
                    <a:pt x="0" y="2424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Rectangle 6"/>
            <p:cNvSpPr/>
            <p:nvPr/>
          </p:nvSpPr>
          <p:spPr>
            <a:xfrm>
              <a:off x="6620802" y="1048094"/>
              <a:ext cx="614180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i="1">
                  <a:latin typeface="Arial" panose="020B0604020202020204" pitchFamily="34" charset="0"/>
                  <a:cs typeface="Arial" panose="020B0604020202020204" pitchFamily="34" charset="0"/>
                </a:rPr>
                <a:t>Các đồng hồ trong hình khác nhau về kiểu dáng, màu sắc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94367" y="3397816"/>
            <a:ext cx="12204509" cy="3076909"/>
            <a:chOff x="1008014" y="3695700"/>
            <a:chExt cx="12204509" cy="30769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234" b="10193"/>
            <a:stretch/>
          </p:blipFill>
          <p:spPr>
            <a:xfrm>
              <a:off x="1008014" y="3695700"/>
              <a:ext cx="1887586" cy="307690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230322" y="4356991"/>
              <a:ext cx="998220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 b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 a: </a:t>
              </a:r>
              <a:r>
                <a:rPr lang="en-US" sz="360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 tròn, thiết kế chuông và búa gõ mang tiếng chuông báo thức, màu xanh da trời.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10400" y="6474725"/>
            <a:ext cx="10213852" cy="2924509"/>
            <a:chOff x="1444748" y="6734008"/>
            <a:chExt cx="10213852" cy="29245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3" r="48658" b="14641"/>
            <a:stretch/>
          </p:blipFill>
          <p:spPr>
            <a:xfrm>
              <a:off x="1444748" y="6734008"/>
              <a:ext cx="2514600" cy="292450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91000" y="7102631"/>
              <a:ext cx="74676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 b="1">
                  <a:solidFill>
                    <a:srgbClr val="C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 b: </a:t>
              </a:r>
              <a:r>
                <a:rPr lang="en-US" sz="360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 vuông, màu đỏ, dùng để treo tường.  </a:t>
              </a:r>
            </a:p>
          </p:txBody>
        </p:sp>
      </p:grpSp>
      <p:sp>
        <p:nvSpPr>
          <p:cNvPr id="19" name="Freeform 11"/>
          <p:cNvSpPr/>
          <p:nvPr/>
        </p:nvSpPr>
        <p:spPr>
          <a:xfrm flipH="1">
            <a:off x="762000" y="7250193"/>
            <a:ext cx="3733800" cy="3022822"/>
          </a:xfrm>
          <a:custGeom>
            <a:avLst/>
            <a:gdLst/>
            <a:ahLst/>
            <a:cxnLst/>
            <a:rect l="l" t="t" r="r" b="b"/>
            <a:pathLst>
              <a:path w="2327638" h="1884417">
                <a:moveTo>
                  <a:pt x="0" y="0"/>
                </a:moveTo>
                <a:lnTo>
                  <a:pt x="2327638" y="0"/>
                </a:lnTo>
                <a:lnTo>
                  <a:pt x="2327638" y="1884416"/>
                </a:lnTo>
                <a:lnTo>
                  <a:pt x="0" y="18844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3"/>
          <p:cNvSpPr/>
          <p:nvPr/>
        </p:nvSpPr>
        <p:spPr>
          <a:xfrm>
            <a:off x="16764000" y="23315"/>
            <a:ext cx="1330227" cy="1758978"/>
          </a:xfrm>
          <a:custGeom>
            <a:avLst/>
            <a:gdLst/>
            <a:ahLst/>
            <a:cxnLst/>
            <a:rect l="l" t="t" r="r" b="b"/>
            <a:pathLst>
              <a:path w="6223635" h="8229600">
                <a:moveTo>
                  <a:pt x="0" y="0"/>
                </a:moveTo>
                <a:lnTo>
                  <a:pt x="6223635" y="0"/>
                </a:lnTo>
                <a:lnTo>
                  <a:pt x="62236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271445"/>
            <a:ext cx="17560828" cy="95768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36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01235" y="723900"/>
            <a:ext cx="10920357" cy="2821995"/>
            <a:chOff x="5539852" y="588299"/>
            <a:chExt cx="8303702" cy="2821995"/>
          </a:xfrm>
        </p:grpSpPr>
        <p:sp>
          <p:nvSpPr>
            <p:cNvPr id="18" name="Freeform 4"/>
            <p:cNvSpPr/>
            <p:nvPr/>
          </p:nvSpPr>
          <p:spPr>
            <a:xfrm>
              <a:off x="5539852" y="588299"/>
              <a:ext cx="8303702" cy="2821995"/>
            </a:xfrm>
            <a:custGeom>
              <a:avLst/>
              <a:gdLst/>
              <a:ahLst/>
              <a:cxnLst/>
              <a:rect l="l" t="t" r="r" b="b"/>
              <a:pathLst>
                <a:path w="4225249" h="2424877">
                  <a:moveTo>
                    <a:pt x="0" y="0"/>
                  </a:moveTo>
                  <a:lnTo>
                    <a:pt x="4225249" y="0"/>
                  </a:lnTo>
                  <a:lnTo>
                    <a:pt x="4225249" y="2424877"/>
                  </a:lnTo>
                  <a:lnTo>
                    <a:pt x="0" y="2424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Rectangle 6"/>
            <p:cNvSpPr/>
            <p:nvPr/>
          </p:nvSpPr>
          <p:spPr>
            <a:xfrm>
              <a:off x="6620802" y="1048094"/>
              <a:ext cx="614180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i="1">
                  <a:latin typeface="Arial" panose="020B0604020202020204" pitchFamily="34" charset="0"/>
                  <a:cs typeface="Arial" panose="020B0604020202020204" pitchFamily="34" charset="0"/>
                </a:rPr>
                <a:t>Các đồng hồ trong hình khác nhau về kiểu dáng, màu sắc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Freeform 11"/>
          <p:cNvSpPr/>
          <p:nvPr/>
        </p:nvSpPr>
        <p:spPr>
          <a:xfrm flipH="1">
            <a:off x="762000" y="7250193"/>
            <a:ext cx="3733800" cy="3022822"/>
          </a:xfrm>
          <a:custGeom>
            <a:avLst/>
            <a:gdLst/>
            <a:ahLst/>
            <a:cxnLst/>
            <a:rect l="l" t="t" r="r" b="b"/>
            <a:pathLst>
              <a:path w="2327638" h="1884417">
                <a:moveTo>
                  <a:pt x="0" y="0"/>
                </a:moveTo>
                <a:lnTo>
                  <a:pt x="2327638" y="0"/>
                </a:lnTo>
                <a:lnTo>
                  <a:pt x="2327638" y="1884416"/>
                </a:lnTo>
                <a:lnTo>
                  <a:pt x="0" y="18844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3"/>
          <p:cNvSpPr/>
          <p:nvPr/>
        </p:nvSpPr>
        <p:spPr>
          <a:xfrm>
            <a:off x="16764000" y="23315"/>
            <a:ext cx="1330227" cy="1758978"/>
          </a:xfrm>
          <a:custGeom>
            <a:avLst/>
            <a:gdLst/>
            <a:ahLst/>
            <a:cxnLst/>
            <a:rect l="l" t="t" r="r" b="b"/>
            <a:pathLst>
              <a:path w="6223635" h="8229600">
                <a:moveTo>
                  <a:pt x="0" y="0"/>
                </a:moveTo>
                <a:lnTo>
                  <a:pt x="6223635" y="0"/>
                </a:lnTo>
                <a:lnTo>
                  <a:pt x="62236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00200" y="3314700"/>
            <a:ext cx="12695262" cy="2924509"/>
            <a:chOff x="2620939" y="3900940"/>
            <a:chExt cx="12695262" cy="292450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03" r="21385" b="14641"/>
            <a:stretch/>
          </p:blipFill>
          <p:spPr>
            <a:xfrm>
              <a:off x="2620939" y="3900940"/>
              <a:ext cx="2133600" cy="292450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035955" y="4486031"/>
              <a:ext cx="1028024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 b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 c: </a:t>
              </a:r>
              <a:r>
                <a:rPr lang="en-US" sz="360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đồng hồ đeo tay với thiết kế mặt đồng hồ hình tròn, dây đeo da màu nâu.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67400" y="6139468"/>
            <a:ext cx="11277600" cy="3444079"/>
            <a:chOff x="5867400" y="6139468"/>
            <a:chExt cx="11277600" cy="344407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18" b="14642"/>
            <a:stretch/>
          </p:blipFill>
          <p:spPr>
            <a:xfrm>
              <a:off x="5867400" y="6139468"/>
              <a:ext cx="1905000" cy="344407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077200" y="6496632"/>
              <a:ext cx="9067800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en-US" sz="36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 d: </a:t>
              </a:r>
              <a:r>
                <a:rPr lang="en-US" sz="360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đồng hồ cát, gồm hai bình thủy tinh được kết nối bằng một eo nhỏ ở giữa, chứa vật liệu cát mịn.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162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271445"/>
            <a:ext cx="17560828" cy="95768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0" y="5219700"/>
            <a:ext cx="6060347" cy="492908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276600" y="952500"/>
            <a:ext cx="12649200" cy="1524000"/>
          </a:xfrm>
          <a:prstGeom prst="roundRect">
            <a:avLst>
              <a:gd name="adj" fmla="val 39885"/>
            </a:avLst>
          </a:prstGeom>
          <a:solidFill>
            <a:srgbClr val="D66A6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Thiết kế tạo nên sự khác nhau của những sản phẩm đó. </a:t>
            </a:r>
            <a:endParaRPr lang="en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981200" y="1346807"/>
            <a:ext cx="920082" cy="73538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b="34217"/>
          <a:stretch/>
        </p:blipFill>
        <p:spPr>
          <a:xfrm>
            <a:off x="149953" y="7620000"/>
            <a:ext cx="3495625" cy="266700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352980" y="3114749"/>
            <a:ext cx="8859381" cy="4162351"/>
          </a:xfrm>
          <a:prstGeom prst="wedgeRoundRectCallout">
            <a:avLst>
              <a:gd name="adj1" fmla="val 86342"/>
              <a:gd name="adj2" fmla="val 2689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3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LUẬN: </a:t>
            </a:r>
            <a:r>
              <a:rPr lang="nl-NL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</a:t>
            </a:r>
            <a:r>
              <a:rPr lang="nl-NL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 là quá trình sáng tạo để tạo ra sản phẩm đáp ứng tốt hơn nhu cầu của con người. 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75949" y="1409700"/>
            <a:ext cx="11278314" cy="53096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94B6C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143000" y="2781300"/>
            <a:ext cx="5029200" cy="7298311"/>
          </a:xfrm>
          <a:custGeom>
            <a:avLst/>
            <a:gdLst/>
            <a:ahLst/>
            <a:cxnLst/>
            <a:rect l="l" t="t" r="r" b="b"/>
            <a:pathLst>
              <a:path w="2318748" h="3364938">
                <a:moveTo>
                  <a:pt x="0" y="0"/>
                </a:moveTo>
                <a:lnTo>
                  <a:pt x="2318748" y="0"/>
                </a:lnTo>
                <a:lnTo>
                  <a:pt x="2318748" y="3364938"/>
                </a:lnTo>
                <a:lnTo>
                  <a:pt x="0" y="336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5857840" y="1782436"/>
            <a:ext cx="796423" cy="813512"/>
            <a:chOff x="0" y="0"/>
            <a:chExt cx="209757" cy="21425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9757" cy="214258"/>
            </a:xfrm>
            <a:custGeom>
              <a:avLst/>
              <a:gdLst/>
              <a:ahLst/>
              <a:cxnLst/>
              <a:rect l="l" t="t" r="r" b="b"/>
              <a:pathLst>
                <a:path w="209757" h="214258">
                  <a:moveTo>
                    <a:pt x="0" y="0"/>
                  </a:moveTo>
                  <a:lnTo>
                    <a:pt x="209757" y="0"/>
                  </a:lnTo>
                  <a:lnTo>
                    <a:pt x="209757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chemeClr val="accent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09757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210838" y="1782436"/>
            <a:ext cx="191933" cy="813512"/>
            <a:chOff x="0" y="0"/>
            <a:chExt cx="50550" cy="21425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0550" cy="214258"/>
            </a:xfrm>
            <a:custGeom>
              <a:avLst/>
              <a:gdLst/>
              <a:ahLst/>
              <a:cxnLst/>
              <a:rect l="l" t="t" r="r" b="b"/>
              <a:pathLst>
                <a:path w="50550" h="214258">
                  <a:moveTo>
                    <a:pt x="0" y="0"/>
                  </a:moveTo>
                  <a:lnTo>
                    <a:pt x="50550" y="0"/>
                  </a:lnTo>
                  <a:lnTo>
                    <a:pt x="50550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rgbClr val="FFD05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50550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497058" y="1782436"/>
            <a:ext cx="265532" cy="813512"/>
            <a:chOff x="0" y="0"/>
            <a:chExt cx="69934" cy="21425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9934" cy="214258"/>
            </a:xfrm>
            <a:custGeom>
              <a:avLst/>
              <a:gdLst/>
              <a:ahLst/>
              <a:cxnLst/>
              <a:rect l="l" t="t" r="r" b="b"/>
              <a:pathLst>
                <a:path w="69934" h="214258">
                  <a:moveTo>
                    <a:pt x="0" y="0"/>
                  </a:moveTo>
                  <a:lnTo>
                    <a:pt x="69934" y="0"/>
                  </a:lnTo>
                  <a:lnTo>
                    <a:pt x="69934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chemeClr val="accent6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69934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162800" y="2557865"/>
            <a:ext cx="83898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Các công việc chính của thiết kế</a:t>
            </a:r>
            <a:endParaRPr lang="en-US" sz="6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3586" y="355087"/>
            <a:ext cx="17560828" cy="95768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3000" y="593525"/>
            <a:ext cx="6674178" cy="1197175"/>
            <a:chOff x="11396042" y="2124867"/>
            <a:chExt cx="6674178" cy="11971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96042" y="2124867"/>
              <a:ext cx="1401138" cy="11971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2812420" y="2551280"/>
              <a:ext cx="525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</a:t>
              </a:r>
              <a:r>
                <a:rPr lang="en-US" sz="4000" b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sáu</a:t>
              </a:r>
              <a:endParaRPr lang="en-US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947" y="100777"/>
            <a:ext cx="1908863" cy="1842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717"/>
          <a:stretch/>
        </p:blipFill>
        <p:spPr>
          <a:xfrm>
            <a:off x="7372698" y="2603970"/>
            <a:ext cx="10115550" cy="644003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93984" y="2937809"/>
            <a:ext cx="6096000" cy="5772358"/>
            <a:chOff x="813318" y="2857500"/>
            <a:chExt cx="6096000" cy="5772358"/>
          </a:xfrm>
        </p:grpSpPr>
        <p:sp>
          <p:nvSpPr>
            <p:cNvPr id="17" name="Rectangle 16"/>
            <p:cNvSpPr/>
            <p:nvPr/>
          </p:nvSpPr>
          <p:spPr>
            <a:xfrm>
              <a:off x="813318" y="4844206"/>
              <a:ext cx="60960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nl-NL" sz="4000">
                  <a:latin typeface="Arial" panose="020B0604020202020204" pitchFamily="34" charset="0"/>
                  <a:cs typeface="Arial" panose="020B0604020202020204" pitchFamily="34" charset="0"/>
                </a:rPr>
                <a:t>Em hãy sắp xếp các công việc chính của thiết kế trong Hình 3 theo thứ tự hợp lí.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9"/>
                </a:ext>
              </a:extLst>
            </a:blip>
            <a:srcRect/>
            <a:stretch>
              <a:fillRect/>
            </a:stretch>
          </p:blipFill>
          <p:spPr>
            <a:xfrm>
              <a:off x="2718318" y="2857500"/>
              <a:ext cx="2286000" cy="1765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349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2686" y="519674"/>
            <a:ext cx="17222628" cy="925697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543539"/>
            <a:ext cx="16230600" cy="867161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867400" y="1085183"/>
            <a:ext cx="10972800" cy="7792117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70014" y="6322116"/>
            <a:ext cx="4492586" cy="2690883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76400" y="2771270"/>
            <a:ext cx="2258371" cy="6241729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5"/>
          <p:cNvGrpSpPr/>
          <p:nvPr/>
        </p:nvGrpSpPr>
        <p:grpSpPr>
          <a:xfrm>
            <a:off x="6734963" y="1773130"/>
            <a:ext cx="9237673" cy="1146147"/>
            <a:chOff x="7467600" y="2078263"/>
            <a:chExt cx="9237673" cy="114614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20CC0B8-1BF8-44B3-921B-5A1CA1B3B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82063"/>
            <a:stretch/>
          </p:blipFill>
          <p:spPr>
            <a:xfrm>
              <a:off x="7467600" y="2078263"/>
              <a:ext cx="1113214" cy="114614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8580814" y="2309162"/>
              <a:ext cx="812445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b="1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 công việc chính của thiết kế</a:t>
              </a:r>
              <a:endParaRPr lang="en-US" sz="400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423851" y="3298014"/>
            <a:ext cx="985989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nl-NL" sz="3800" b="1">
                <a:solidFill>
                  <a:srgbClr val="4D5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l-NL" sz="3800">
                <a:latin typeface="Arial" panose="020B0604020202020204" pitchFamily="34" charset="0"/>
                <a:cs typeface="Arial" panose="020B0604020202020204" pitchFamily="34" charset="0"/>
              </a:rPr>
              <a:t>Hình thành ý tưởng về sản phẩm.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nl-NL" sz="3800" b="1">
                <a:solidFill>
                  <a:srgbClr val="4D5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l-NL" sz="3800">
                <a:latin typeface="Arial" panose="020B0604020202020204" pitchFamily="34" charset="0"/>
                <a:cs typeface="Arial" panose="020B0604020202020204" pitchFamily="34" charset="0"/>
              </a:rPr>
              <a:t>Vẽ phác thảo sản phẩm và lựa chọn vật liệu, dụng cụ.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nl-NL" sz="3800" b="1">
                <a:solidFill>
                  <a:srgbClr val="4D5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nl-NL" sz="3800">
                <a:latin typeface="Arial" panose="020B0604020202020204" pitchFamily="34" charset="0"/>
                <a:cs typeface="Arial" panose="020B0604020202020204" pitchFamily="34" charset="0"/>
              </a:rPr>
              <a:t>Làm sản phẩm mẫu.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nl-NL" sz="3800" b="1">
                <a:solidFill>
                  <a:srgbClr val="4D5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nl-NL" sz="3800">
                <a:latin typeface="Arial" panose="020B0604020202020204" pitchFamily="34" charset="0"/>
                <a:cs typeface="Arial" panose="020B0604020202020204" pitchFamily="34" charset="0"/>
              </a:rPr>
              <a:t>Đánh giá và hoàn thiện sản phẩm. 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6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3586" y="355087"/>
            <a:ext cx="17560828" cy="95768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8200" y="723900"/>
            <a:ext cx="12937072" cy="1318435"/>
            <a:chOff x="838200" y="800100"/>
            <a:chExt cx="12937072" cy="13184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800100"/>
              <a:ext cx="1461563" cy="131843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90800" y="1136151"/>
              <a:ext cx="111844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nl-NL" sz="3600" i="1" smtClean="0">
                  <a:solidFill>
                    <a:srgbClr val="00206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Chia </a:t>
              </a:r>
              <a:r>
                <a:rPr lang="nl-NL" sz="3600" i="1">
                  <a:solidFill>
                    <a:srgbClr val="00206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lớp thành 3 nhóm theo chủ đề thiết kế sản phẩm:</a:t>
              </a:r>
              <a:endParaRPr lang="en-US" sz="3600" i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045240" y="2454006"/>
            <a:ext cx="4517359" cy="16226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Đồ dùng học tập</a:t>
            </a:r>
            <a:endParaRPr lang="en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092493" y="2454006"/>
            <a:ext cx="6137414" cy="162269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Đồ dùng sinh hoạt gia đình</a:t>
            </a:r>
            <a:endParaRPr lang="en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00353" y="2454006"/>
            <a:ext cx="4454386" cy="162269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Đồ chơi trẻ em</a:t>
            </a:r>
            <a:endParaRPr lang="en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93237" y="4534399"/>
            <a:ext cx="1008589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 hãy vẽ phác thảo và trình bày ý tưởng thiết kế một sản phẩm công nghệ mà em thích theo gợi ý:</a:t>
            </a:r>
            <a:endParaRPr lang="en-US" sz="35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50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Vẽ </a:t>
            </a: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phác thảo hình sản phẩm vào giấy A4.</a:t>
            </a:r>
            <a:endParaRPr lang="en-US" sz="35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50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Ghi </a:t>
            </a: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 nội dung: tên sản phẩm; chức năng vật liệu của sản phẩm đó.</a:t>
            </a:r>
            <a:endParaRPr lang="en-US" sz="35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50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Trình </a:t>
            </a: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bày ý tưởng của mình trước lớp. </a:t>
            </a:r>
            <a:endParaRPr lang="en-US" sz="35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" name="Freeform 7"/>
          <p:cNvSpPr/>
          <p:nvPr/>
        </p:nvSpPr>
        <p:spPr>
          <a:xfrm>
            <a:off x="1219200" y="5518783"/>
            <a:ext cx="4979555" cy="4413130"/>
          </a:xfrm>
          <a:custGeom>
            <a:avLst/>
            <a:gdLst/>
            <a:ahLst/>
            <a:cxnLst/>
            <a:rect l="l" t="t" r="r" b="b"/>
            <a:pathLst>
              <a:path w="4642934" h="4114800">
                <a:moveTo>
                  <a:pt x="0" y="0"/>
                </a:moveTo>
                <a:lnTo>
                  <a:pt x="4642934" y="0"/>
                </a:lnTo>
                <a:lnTo>
                  <a:pt x="4642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7428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75949" y="1409700"/>
            <a:ext cx="11278314" cy="53096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94B6C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143000" y="2781300"/>
            <a:ext cx="5029200" cy="7298311"/>
          </a:xfrm>
          <a:custGeom>
            <a:avLst/>
            <a:gdLst/>
            <a:ahLst/>
            <a:cxnLst/>
            <a:rect l="l" t="t" r="r" b="b"/>
            <a:pathLst>
              <a:path w="2318748" h="3364938">
                <a:moveTo>
                  <a:pt x="0" y="0"/>
                </a:moveTo>
                <a:lnTo>
                  <a:pt x="2318748" y="0"/>
                </a:lnTo>
                <a:lnTo>
                  <a:pt x="2318748" y="3364938"/>
                </a:lnTo>
                <a:lnTo>
                  <a:pt x="0" y="336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5857840" y="1782436"/>
            <a:ext cx="796423" cy="813512"/>
            <a:chOff x="0" y="0"/>
            <a:chExt cx="209757" cy="21425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9757" cy="214258"/>
            </a:xfrm>
            <a:custGeom>
              <a:avLst/>
              <a:gdLst/>
              <a:ahLst/>
              <a:cxnLst/>
              <a:rect l="l" t="t" r="r" b="b"/>
              <a:pathLst>
                <a:path w="209757" h="214258">
                  <a:moveTo>
                    <a:pt x="0" y="0"/>
                  </a:moveTo>
                  <a:lnTo>
                    <a:pt x="209757" y="0"/>
                  </a:lnTo>
                  <a:lnTo>
                    <a:pt x="209757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chemeClr val="accent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09757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210838" y="1782436"/>
            <a:ext cx="191933" cy="813512"/>
            <a:chOff x="0" y="0"/>
            <a:chExt cx="50550" cy="21425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0550" cy="214258"/>
            </a:xfrm>
            <a:custGeom>
              <a:avLst/>
              <a:gdLst/>
              <a:ahLst/>
              <a:cxnLst/>
              <a:rect l="l" t="t" r="r" b="b"/>
              <a:pathLst>
                <a:path w="50550" h="214258">
                  <a:moveTo>
                    <a:pt x="0" y="0"/>
                  </a:moveTo>
                  <a:lnTo>
                    <a:pt x="50550" y="0"/>
                  </a:lnTo>
                  <a:lnTo>
                    <a:pt x="50550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rgbClr val="FFD05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50550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497058" y="1782436"/>
            <a:ext cx="265532" cy="813512"/>
            <a:chOff x="0" y="0"/>
            <a:chExt cx="69934" cy="21425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9934" cy="214258"/>
            </a:xfrm>
            <a:custGeom>
              <a:avLst/>
              <a:gdLst/>
              <a:ahLst/>
              <a:cxnLst/>
              <a:rect l="l" t="t" r="r" b="b"/>
              <a:pathLst>
                <a:path w="69934" h="214258">
                  <a:moveTo>
                    <a:pt x="0" y="0"/>
                  </a:moveTo>
                  <a:lnTo>
                    <a:pt x="69934" y="0"/>
                  </a:lnTo>
                  <a:lnTo>
                    <a:pt x="69934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chemeClr val="accent6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69934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128845" y="3510515"/>
            <a:ext cx="83898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LUYỆN TẬP</a:t>
            </a:r>
            <a:endParaRPr lang="en-US" sz="6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6204" y="3985154"/>
            <a:ext cx="15351638" cy="4201150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ĐƯỜNG LÊN ĐỈNH</a:t>
            </a:r>
          </a:p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4" y="1"/>
            <a:ext cx="4773179" cy="3586133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363308" y="818630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843252" y="473792"/>
            <a:ext cx="14782180" cy="619370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NL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trong hình dưới đây phù hợp với mô tả nào?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Bảo dưỡng, sửa chữa.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Thiết kế.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Vận hành, sử dụng.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Sản xuất.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354848" y="372982"/>
            <a:ext cx="698072" cy="6404945"/>
            <a:chOff x="1318448" y="181189"/>
            <a:chExt cx="391918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18448" y="1406012"/>
              <a:ext cx="303737" cy="229049"/>
              <a:chOff x="500889" y="3688769"/>
              <a:chExt cx="303737" cy="229049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0889" y="3688769"/>
                <a:ext cx="303737" cy="229049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1" y="3748380"/>
                <a:ext cx="131366" cy="111483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373126" y="368837"/>
            <a:ext cx="381474" cy="640494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latin typeface="Calibri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04825" y="2062456"/>
            <a:ext cx="683922" cy="4882784"/>
            <a:chOff x="393013" y="1032065"/>
            <a:chExt cx="455948" cy="3255189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5"/>
              <a:ext cx="14514" cy="279924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7200900"/>
            <a:ext cx="11508659" cy="2662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570599" y="4043617"/>
              <a:ext cx="4662270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8000" b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</a:t>
              </a:r>
              <a:endParaRPr lang="en-US" sz="8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570599" y="3777083"/>
              <a:ext cx="4662270" cy="53306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62568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76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098390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104539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097898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123674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104539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121648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068902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079255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106084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121648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058785" y="3753482"/>
            <a:ext cx="861417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6" t="53922"/>
          <a:stretch/>
        </p:blipFill>
        <p:spPr>
          <a:xfrm>
            <a:off x="11121542" y="2458306"/>
            <a:ext cx="4691384" cy="3581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06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3586" y="355087"/>
            <a:ext cx="17560828" cy="95768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-381000" y="715415"/>
            <a:ext cx="7086600" cy="1532485"/>
          </a:xfrm>
          <a:prstGeom prst="roundRect">
            <a:avLst/>
          </a:prstGeom>
          <a:solidFill>
            <a:srgbClr val="FFE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952500"/>
            <a:ext cx="4934364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153400" y="2682976"/>
            <a:ext cx="8861382" cy="6546135"/>
            <a:chOff x="9829800" y="3093164"/>
            <a:chExt cx="8861382" cy="6546135"/>
          </a:xfrm>
        </p:grpSpPr>
        <p:sp>
          <p:nvSpPr>
            <p:cNvPr id="18" name="Folded Corner 17"/>
            <p:cNvSpPr/>
            <p:nvPr/>
          </p:nvSpPr>
          <p:spPr>
            <a:xfrm>
              <a:off x="9829800" y="3093164"/>
              <a:ext cx="8861382" cy="6546135"/>
            </a:xfrm>
            <a:prstGeom prst="foldedCorner">
              <a:avLst/>
            </a:prstGeom>
            <a:solidFill>
              <a:srgbClr val="FBF1DE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336191" y="3411576"/>
              <a:ext cx="7848600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3600" smtClean="0">
                  <a:latin typeface="Arial" panose="020B0604020202020204" pitchFamily="34" charset="0"/>
                  <a:cs typeface="Arial" panose="020B0604020202020204" pitchFamily="34" charset="0"/>
                </a:rPr>
                <a:t>ẽ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1 bức tranh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gồm </a:t>
              </a:r>
              <a:r>
                <a:rPr lang="en-US" sz="3600" smtClean="0">
                  <a:latin typeface="Arial" panose="020B0604020202020204" pitchFamily="34" charset="0"/>
                  <a:cs typeface="Arial" panose="020B0604020202020204" pitchFamily="34" charset="0"/>
                </a:rPr>
                <a:t>các hình: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một hình vuông, một hình tam giác, một hình chữ nhật, hình tròn, sáu đường thẳng.</a:t>
              </a: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600" smtClean="0">
                  <a:latin typeface="Arial" panose="020B0604020202020204" pitchFamily="34" charset="0"/>
                  <a:cs typeface="Arial" panose="020B0604020202020204" pitchFamily="34" charset="0"/>
                </a:rPr>
                <a:t>Sau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3600" smtClean="0">
                  <a:latin typeface="Arial" panose="020B0604020202020204" pitchFamily="34" charset="0"/>
                  <a:cs typeface="Arial" panose="020B0604020202020204" pitchFamily="34" charset="0"/>
                </a:rPr>
                <a:t>, đi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tìm những bạn có bức tranh giống ý tưởng của mình và đứng thành nhóm.</a:t>
              </a:r>
            </a:p>
          </p:txBody>
        </p:sp>
      </p:grpSp>
      <p:sp>
        <p:nvSpPr>
          <p:cNvPr id="21" name="Freeform 5"/>
          <p:cNvSpPr/>
          <p:nvPr/>
        </p:nvSpPr>
        <p:spPr>
          <a:xfrm>
            <a:off x="1524000" y="4432260"/>
            <a:ext cx="5544613" cy="5579484"/>
          </a:xfrm>
          <a:custGeom>
            <a:avLst/>
            <a:gdLst/>
            <a:ahLst/>
            <a:cxnLst/>
            <a:rect l="l" t="t" r="r" b="b"/>
            <a:pathLst>
              <a:path w="4361273" h="4388702">
                <a:moveTo>
                  <a:pt x="0" y="0"/>
                </a:moveTo>
                <a:lnTo>
                  <a:pt x="4361272" y="0"/>
                </a:lnTo>
                <a:lnTo>
                  <a:pt x="4361272" y="4388702"/>
                </a:lnTo>
                <a:lnTo>
                  <a:pt x="0" y="4388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3"/>
          <p:cNvSpPr/>
          <p:nvPr/>
        </p:nvSpPr>
        <p:spPr>
          <a:xfrm>
            <a:off x="16383000" y="113550"/>
            <a:ext cx="1782626" cy="1866624"/>
          </a:xfrm>
          <a:custGeom>
            <a:avLst/>
            <a:gdLst/>
            <a:ahLst/>
            <a:cxnLst/>
            <a:rect l="l" t="t" r="r" b="b"/>
            <a:pathLst>
              <a:path w="2886732" h="3022756">
                <a:moveTo>
                  <a:pt x="0" y="0"/>
                </a:moveTo>
                <a:lnTo>
                  <a:pt x="2886733" y="0"/>
                </a:lnTo>
                <a:lnTo>
                  <a:pt x="2886733" y="3022756"/>
                </a:lnTo>
                <a:lnTo>
                  <a:pt x="0" y="30227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467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843252" y="473792"/>
            <a:ext cx="14782180" cy="619370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trong hình dưới đây phù hợp với mô tả nào?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Thiết kế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Sản xuất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Bảo dưỡng, sửa chữa.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Vận hành, sử dụng.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354848" y="372982"/>
            <a:ext cx="698072" cy="6404945"/>
            <a:chOff x="1318448" y="181189"/>
            <a:chExt cx="391918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18448" y="1406012"/>
              <a:ext cx="303737" cy="229049"/>
              <a:chOff x="500889" y="3688769"/>
              <a:chExt cx="303737" cy="229049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0889" y="3688769"/>
                <a:ext cx="303737" cy="229049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1" y="3748380"/>
                <a:ext cx="131366" cy="111483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373126" y="368837"/>
            <a:ext cx="381474" cy="640494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latin typeface="Calibri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04825" y="2062456"/>
            <a:ext cx="683922" cy="4882784"/>
            <a:chOff x="393013" y="1032065"/>
            <a:chExt cx="455948" cy="3255189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5"/>
              <a:ext cx="14514" cy="279924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7200900"/>
            <a:ext cx="11508659" cy="2662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570599" y="4043617"/>
              <a:ext cx="4662270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8000" b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</a:t>
              </a:r>
              <a:endParaRPr lang="en-US" sz="8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570599" y="3777083"/>
              <a:ext cx="4662270" cy="53306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62568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</a:t>
              </a:r>
              <a:endParaRPr lang="en-US" sz="75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76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098390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104539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097898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123674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104539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121648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068902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079255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106084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121648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058785" y="3753482"/>
            <a:ext cx="861417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5" b="53922"/>
          <a:stretch/>
        </p:blipFill>
        <p:spPr>
          <a:xfrm>
            <a:off x="11201400" y="2476500"/>
            <a:ext cx="4691384" cy="3581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86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843252" y="473792"/>
            <a:ext cx="14782180" cy="619370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trong hình dưới đây phù hợp với mô tả nào?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Thiết kế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Sản xuất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Bảo dưỡng, sửa chữa.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Vận hành, sử dụng.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354848" y="372982"/>
            <a:ext cx="698072" cy="6404945"/>
            <a:chOff x="1318448" y="181189"/>
            <a:chExt cx="391918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18448" y="1406012"/>
              <a:ext cx="303737" cy="229049"/>
              <a:chOff x="500889" y="3688769"/>
              <a:chExt cx="303737" cy="229049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0889" y="3688769"/>
                <a:ext cx="303737" cy="229049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1" y="3748380"/>
                <a:ext cx="131366" cy="111483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373126" y="368837"/>
            <a:ext cx="381474" cy="640494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latin typeface="Calibri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04825" y="2062456"/>
            <a:ext cx="683922" cy="4882784"/>
            <a:chOff x="393013" y="1032065"/>
            <a:chExt cx="455948" cy="3255189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5"/>
              <a:ext cx="14514" cy="279924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7200900"/>
            <a:ext cx="11508659" cy="2662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570599" y="4043617"/>
              <a:ext cx="4662270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8000" b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</a:t>
              </a:r>
              <a:endParaRPr lang="en-US" sz="8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570599" y="3777083"/>
              <a:ext cx="4662270" cy="53306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62568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</a:t>
              </a:r>
              <a:endParaRPr lang="en-US" sz="75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76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098390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104539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097898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123674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104539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121648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068902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079255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106084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121648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058785" y="3753482"/>
            <a:ext cx="861417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" r="51442" b="54902"/>
          <a:stretch/>
        </p:blipFill>
        <p:spPr>
          <a:xfrm>
            <a:off x="11049000" y="2473657"/>
            <a:ext cx="4800600" cy="358424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32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843252" y="473792"/>
            <a:ext cx="14782180" cy="619370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gì cần phải bắt đầu khi muốn tạo ra sản phẩm công nghệ?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Vận hành, sử dụng.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Thiết kế.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Bảo dưỡng, sửa chữa.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Sản xuất.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354848" y="372982"/>
            <a:ext cx="698072" cy="6404945"/>
            <a:chOff x="1318448" y="181189"/>
            <a:chExt cx="391918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18448" y="1406012"/>
              <a:ext cx="303737" cy="229049"/>
              <a:chOff x="500889" y="3688769"/>
              <a:chExt cx="303737" cy="229049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0889" y="3688769"/>
                <a:ext cx="303737" cy="229049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1" y="3748380"/>
                <a:ext cx="131366" cy="111483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373126" y="368837"/>
            <a:ext cx="381474" cy="640494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latin typeface="Calibri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04825" y="2062456"/>
            <a:ext cx="683922" cy="4882784"/>
            <a:chOff x="393013" y="1032065"/>
            <a:chExt cx="455948" cy="3255189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5"/>
              <a:ext cx="14514" cy="279924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7200900"/>
            <a:ext cx="11508659" cy="2662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570599" y="4043617"/>
              <a:ext cx="4662270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8000" b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</a:t>
              </a:r>
              <a:endParaRPr lang="en-US" sz="8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570599" y="3777083"/>
              <a:ext cx="4662270" cy="53306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62568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4</a:t>
              </a:r>
              <a:endParaRPr lang="en-US" sz="75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76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098390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104539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097898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123674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104539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121648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068902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079255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106084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121648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058785" y="3753482"/>
            <a:ext cx="861417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2856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2843252" y="473792"/>
                <a:ext cx="14782180" cy="6193705"/>
              </a:xfrm>
              <a:prstGeom prst="rect">
                <a:avLst/>
              </a:prstGeom>
              <a:solidFill>
                <a:srgbClr val="008CF5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Sắp xếp các công việc chính của thiết kế trong hình dưới đây theo thứ tự hợp lí.</a:t>
                </a:r>
                <a:endParaRPr lang="en-US" sz="4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4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FF00"/>
                        </a:solidFill>
                      </a:rPr>
                      <m:t>⟶</m:t>
                    </m:r>
                  </m:oMath>
                </a14:m>
                <a:r>
                  <a:rPr lang="nl-NL" sz="40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FF00"/>
                        </a:solidFill>
                      </a:rPr>
                      <m:t>⟶</m:t>
                    </m:r>
                  </m:oMath>
                </a14:m>
                <a:r>
                  <a:rPr lang="nl-NL" sz="40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FF00"/>
                        </a:solidFill>
                      </a:rPr>
                      <m:t>⟶</m:t>
                    </m:r>
                  </m:oMath>
                </a14:m>
                <a:r>
                  <a:rPr lang="nl-NL" sz="40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1.</a:t>
                </a:r>
                <a:endParaRPr lang="en-US" sz="4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4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FF00"/>
                        </a:solidFill>
                      </a:rPr>
                      <m:t>⟶</m:t>
                    </m:r>
                  </m:oMath>
                </a14:m>
                <a:r>
                  <a:rPr lang="nl-NL" sz="40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FF00"/>
                        </a:solidFill>
                      </a:rPr>
                      <m:t>⟶</m:t>
                    </m:r>
                  </m:oMath>
                </a14:m>
                <a:r>
                  <a:rPr lang="nl-NL" sz="40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FF00"/>
                        </a:solidFill>
                      </a:rPr>
                      <m:t>⟶</m:t>
                    </m:r>
                  </m:oMath>
                </a14:m>
                <a:r>
                  <a:rPr lang="nl-NL" sz="40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2.</a:t>
                </a:r>
                <a:endParaRPr lang="en-US" sz="4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3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FF00"/>
                        </a:solidFill>
                      </a:rPr>
                      <m:t>⟶</m:t>
                    </m:r>
                  </m:oMath>
                </a14:m>
                <a:r>
                  <a:rPr lang="nl-NL" sz="40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FF00"/>
                        </a:solidFill>
                      </a:rPr>
                      <m:t>⟶</m:t>
                    </m:r>
                  </m:oMath>
                </a14:m>
                <a:r>
                  <a:rPr lang="nl-NL" sz="40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FF00"/>
                        </a:solidFill>
                      </a:rPr>
                      <m:t>⟶</m:t>
                    </m:r>
                  </m:oMath>
                </a14:m>
                <a:r>
                  <a:rPr lang="nl-NL" sz="40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endParaRPr lang="en-US" sz="4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3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FF00"/>
                        </a:solidFill>
                      </a:rPr>
                      <m:t>⟶</m:t>
                    </m:r>
                  </m:oMath>
                </a14:m>
                <a:r>
                  <a:rPr lang="nl-NL" sz="40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FF00"/>
                        </a:solidFill>
                      </a:rPr>
                      <m:t>⟶</m:t>
                    </m:r>
                  </m:oMath>
                </a14:m>
                <a:r>
                  <a:rPr lang="nl-NL" sz="40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FF00"/>
                        </a:solidFill>
                      </a:rPr>
                      <m:t>⟶</m:t>
                    </m:r>
                  </m:oMath>
                </a14:m>
                <a:r>
                  <a:rPr lang="nl-NL" sz="40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  <a:endParaRPr lang="en-US" sz="40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252" y="473792"/>
                <a:ext cx="14782180" cy="6193705"/>
              </a:xfrm>
              <a:prstGeom prst="rect">
                <a:avLst/>
              </a:prstGeom>
              <a:blipFill>
                <a:blip r:embed="rId8"/>
                <a:stretch>
                  <a:fillRect l="-1443" r="-14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354848" y="372982"/>
            <a:ext cx="698072" cy="6404945"/>
            <a:chOff x="1318448" y="181189"/>
            <a:chExt cx="391918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18448" y="1406012"/>
              <a:ext cx="303737" cy="229049"/>
              <a:chOff x="500889" y="3688769"/>
              <a:chExt cx="303737" cy="229049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0889" y="3688769"/>
                <a:ext cx="303737" cy="229049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1" y="3748380"/>
                <a:ext cx="131366" cy="111483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373126" y="368837"/>
            <a:ext cx="381474" cy="640494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latin typeface="Calibri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04825" y="2062456"/>
            <a:ext cx="683922" cy="4882784"/>
            <a:chOff x="393013" y="1032065"/>
            <a:chExt cx="455948" cy="3255189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5"/>
              <a:ext cx="14514" cy="279924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7200900"/>
            <a:ext cx="11508659" cy="2662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570599" y="4043617"/>
              <a:ext cx="4662270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8000" b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  <a:endParaRPr lang="en-US" sz="8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>
              <a:off x="3570599" y="3777083"/>
              <a:ext cx="4662270" cy="53306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62568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</a:t>
              </a:r>
              <a:endParaRPr lang="en-US" sz="75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76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098390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104539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097898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123674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104539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121648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068902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079255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106084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121648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058785" y="3753482"/>
            <a:ext cx="861417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pic>
        <p:nvPicPr>
          <p:cNvPr id="43" name="Picture 42"/>
          <p:cNvPicPr/>
          <p:nvPr/>
        </p:nvPicPr>
        <p:blipFill>
          <a:blip r:embed="rId13"/>
          <a:stretch>
            <a:fillRect/>
          </a:stretch>
        </p:blipFill>
        <p:spPr>
          <a:xfrm>
            <a:off x="10058400" y="1988967"/>
            <a:ext cx="5860010" cy="414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9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2686" y="519674"/>
            <a:ext cx="17222628" cy="925697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391139"/>
            <a:ext cx="16230600" cy="867161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905000" y="2823939"/>
            <a:ext cx="2284862" cy="6100359"/>
          </a:xfrm>
          <a:custGeom>
            <a:avLst/>
            <a:gdLst/>
            <a:ahLst/>
            <a:cxnLst/>
            <a:rect l="l" t="t" r="r" b="b"/>
            <a:pathLst>
              <a:path w="2284862" h="6100359">
                <a:moveTo>
                  <a:pt x="2284861" y="0"/>
                </a:moveTo>
                <a:lnTo>
                  <a:pt x="0" y="0"/>
                </a:lnTo>
                <a:lnTo>
                  <a:pt x="0" y="6100358"/>
                </a:lnTo>
                <a:lnTo>
                  <a:pt x="2284861" y="6100358"/>
                </a:lnTo>
                <a:lnTo>
                  <a:pt x="228486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6958891" y="1507158"/>
            <a:ext cx="796423" cy="813512"/>
            <a:chOff x="0" y="0"/>
            <a:chExt cx="209757" cy="21425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09757" cy="214258"/>
            </a:xfrm>
            <a:custGeom>
              <a:avLst/>
              <a:gdLst/>
              <a:ahLst/>
              <a:cxnLst/>
              <a:rect l="l" t="t" r="r" b="b"/>
              <a:pathLst>
                <a:path w="209757" h="214258">
                  <a:moveTo>
                    <a:pt x="0" y="0"/>
                  </a:moveTo>
                  <a:lnTo>
                    <a:pt x="209757" y="0"/>
                  </a:lnTo>
                  <a:lnTo>
                    <a:pt x="209757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209757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311889" y="1507158"/>
            <a:ext cx="191933" cy="813512"/>
            <a:chOff x="0" y="0"/>
            <a:chExt cx="50550" cy="21425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0550" cy="214258"/>
            </a:xfrm>
            <a:custGeom>
              <a:avLst/>
              <a:gdLst/>
              <a:ahLst/>
              <a:cxnLst/>
              <a:rect l="l" t="t" r="r" b="b"/>
              <a:pathLst>
                <a:path w="50550" h="214258">
                  <a:moveTo>
                    <a:pt x="0" y="0"/>
                  </a:moveTo>
                  <a:lnTo>
                    <a:pt x="50550" y="0"/>
                  </a:lnTo>
                  <a:lnTo>
                    <a:pt x="50550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rgbClr val="FFD058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50550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6598109" y="1507158"/>
            <a:ext cx="265532" cy="813512"/>
            <a:chOff x="0" y="0"/>
            <a:chExt cx="69934" cy="21425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9934" cy="214258"/>
            </a:xfrm>
            <a:custGeom>
              <a:avLst/>
              <a:gdLst/>
              <a:ahLst/>
              <a:cxnLst/>
              <a:rect l="l" t="t" r="r" b="b"/>
              <a:pathLst>
                <a:path w="69934" h="214258">
                  <a:moveTo>
                    <a:pt x="0" y="0"/>
                  </a:moveTo>
                  <a:lnTo>
                    <a:pt x="69934" y="0"/>
                  </a:lnTo>
                  <a:lnTo>
                    <a:pt x="69934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rgbClr val="69A6C2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69934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B664477-8FDF-4CFB-8763-92F19800ECA1}"/>
              </a:ext>
            </a:extLst>
          </p:cNvPr>
          <p:cNvGrpSpPr/>
          <p:nvPr/>
        </p:nvGrpSpPr>
        <p:grpSpPr>
          <a:xfrm>
            <a:off x="5736636" y="2291555"/>
            <a:ext cx="10471903" cy="5776957"/>
            <a:chOff x="5531480" y="2684024"/>
            <a:chExt cx="10471903" cy="577695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5F88C8C-C313-44CA-B719-6BCA54B825C8}"/>
                </a:ext>
              </a:extLst>
            </p:cNvPr>
            <p:cNvGrpSpPr/>
            <p:nvPr/>
          </p:nvGrpSpPr>
          <p:grpSpPr>
            <a:xfrm>
              <a:off x="5531480" y="2684024"/>
              <a:ext cx="10004229" cy="5460362"/>
              <a:chOff x="5048565" y="2544111"/>
              <a:chExt cx="10004229" cy="546036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956CBF9-ECCB-4C0C-82EE-E4F92AC16D5B}"/>
                  </a:ext>
                </a:extLst>
              </p:cNvPr>
              <p:cNvGrpSpPr/>
              <p:nvPr/>
            </p:nvGrpSpPr>
            <p:grpSpPr>
              <a:xfrm>
                <a:off x="5142477" y="2544111"/>
                <a:ext cx="9910317" cy="5460362"/>
                <a:chOff x="7270039" y="2887785"/>
                <a:chExt cx="9910317" cy="5460362"/>
              </a:xfrm>
            </p:grpSpPr>
            <p:grpSp>
              <p:nvGrpSpPr>
                <p:cNvPr id="33" name="Group 17">
                  <a:extLst>
                    <a:ext uri="{FF2B5EF4-FFF2-40B4-BE49-F238E27FC236}">
                      <a16:creationId xmlns:a16="http://schemas.microsoft.com/office/drawing/2014/main" id="{98EF6F71-E9DE-4EF7-AEBC-75A3D4EF57D4}"/>
                    </a:ext>
                  </a:extLst>
                </p:cNvPr>
                <p:cNvGrpSpPr/>
                <p:nvPr/>
              </p:nvGrpSpPr>
              <p:grpSpPr>
                <a:xfrm>
                  <a:off x="7567246" y="3038882"/>
                  <a:ext cx="9613110" cy="5309265"/>
                  <a:chOff x="0" y="-76200"/>
                  <a:chExt cx="1863638" cy="1398325"/>
                </a:xfrm>
              </p:grpSpPr>
              <p:sp>
                <p:nvSpPr>
                  <p:cNvPr id="34" name="Freeform 18">
                    <a:extLst>
                      <a:ext uri="{FF2B5EF4-FFF2-40B4-BE49-F238E27FC236}">
                        <a16:creationId xmlns:a16="http://schemas.microsoft.com/office/drawing/2014/main" id="{41072AEE-B0C7-4AA2-B287-6580ABAC1B3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863638" cy="1322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0431" h="321839">
                        <a:moveTo>
                          <a:pt x="30495" y="0"/>
                        </a:moveTo>
                        <a:lnTo>
                          <a:pt x="1239936" y="0"/>
                        </a:lnTo>
                        <a:cubicBezTo>
                          <a:pt x="1248024" y="0"/>
                          <a:pt x="1255781" y="3213"/>
                          <a:pt x="1261499" y="8932"/>
                        </a:cubicBezTo>
                        <a:cubicBezTo>
                          <a:pt x="1267218" y="14651"/>
                          <a:pt x="1270431" y="22407"/>
                          <a:pt x="1270431" y="30495"/>
                        </a:cubicBezTo>
                        <a:lnTo>
                          <a:pt x="1270431" y="291344"/>
                        </a:lnTo>
                        <a:cubicBezTo>
                          <a:pt x="1270431" y="308186"/>
                          <a:pt x="1256778" y="321839"/>
                          <a:pt x="1239936" y="321839"/>
                        </a:cubicBezTo>
                        <a:lnTo>
                          <a:pt x="30495" y="321839"/>
                        </a:lnTo>
                        <a:cubicBezTo>
                          <a:pt x="13653" y="321839"/>
                          <a:pt x="0" y="308186"/>
                          <a:pt x="0" y="291344"/>
                        </a:cubicBezTo>
                        <a:lnTo>
                          <a:pt x="0" y="30495"/>
                        </a:lnTo>
                        <a:cubicBezTo>
                          <a:pt x="0" y="13653"/>
                          <a:pt x="13653" y="0"/>
                          <a:pt x="30495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47625" cap="sq">
                    <a:solidFill>
                      <a:srgbClr val="765A4D"/>
                    </a:solidFill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algn="ctr"/>
                    <a:endParaRPr lang="en-US" sz="4200" b="1">
                      <a:solidFill>
                        <a:srgbClr val="765A4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TextBox 19">
                    <a:extLst>
                      <a:ext uri="{FF2B5EF4-FFF2-40B4-BE49-F238E27FC236}">
                        <a16:creationId xmlns:a16="http://schemas.microsoft.com/office/drawing/2014/main" id="{BE9A388A-91D4-41A1-B52F-0940C5D8A074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76200"/>
                    <a:ext cx="1270431" cy="398039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3919"/>
                      </a:lnSpc>
                    </a:pPr>
                    <a:endParaRPr sz="4200"/>
                  </a:p>
                </p:txBody>
              </p:sp>
            </p:grpSp>
            <p:sp>
              <p:nvSpPr>
                <p:cNvPr id="17" name="Freeform 17"/>
                <p:cNvSpPr/>
                <p:nvPr/>
              </p:nvSpPr>
              <p:spPr>
                <a:xfrm rot="20355038">
                  <a:off x="7270039" y="2887785"/>
                  <a:ext cx="1125767" cy="1069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613" h="823283">
                      <a:moveTo>
                        <a:pt x="0" y="0"/>
                      </a:moveTo>
                      <a:lnTo>
                        <a:pt x="866613" y="0"/>
                      </a:lnTo>
                      <a:lnTo>
                        <a:pt x="866613" y="823283"/>
                      </a:lnTo>
                      <a:lnTo>
                        <a:pt x="0" y="8232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xmlns="" r:embed="rId5"/>
                      </a:ext>
                    </a:extLst>
                  </a:blip>
                  <a:stretch>
                    <a:fillRect/>
                  </a:stretch>
                </a:blipFill>
              </p:spPr>
            </p:sp>
          </p:grpSp>
          <p:sp>
            <p:nvSpPr>
              <p:cNvPr id="47" name="Freeform 17">
                <a:extLst>
                  <a:ext uri="{FF2B5EF4-FFF2-40B4-BE49-F238E27FC236}">
                    <a16:creationId xmlns:a16="http://schemas.microsoft.com/office/drawing/2014/main" id="{F229A843-E73D-43E6-9C2C-19DE918E067E}"/>
                  </a:ext>
                </a:extLst>
              </p:cNvPr>
              <p:cNvSpPr/>
              <p:nvPr/>
            </p:nvSpPr>
            <p:spPr>
              <a:xfrm rot="20355038">
                <a:off x="6272072" y="2606508"/>
                <a:ext cx="703441" cy="668269"/>
              </a:xfrm>
              <a:custGeom>
                <a:avLst/>
                <a:gdLst/>
                <a:ahLst/>
                <a:cxnLst/>
                <a:rect l="l" t="t" r="r" b="b"/>
                <a:pathLst>
                  <a:path w="866613" h="823283">
                    <a:moveTo>
                      <a:pt x="0" y="0"/>
                    </a:moveTo>
                    <a:lnTo>
                      <a:pt x="866613" y="0"/>
                    </a:lnTo>
                    <a:lnTo>
                      <a:pt x="866613" y="823283"/>
                    </a:lnTo>
                    <a:lnTo>
                      <a:pt x="0" y="8232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id="{E0C94546-ED9C-41F0-9C96-38795AAE12CF}"/>
                  </a:ext>
                </a:extLst>
              </p:cNvPr>
              <p:cNvSpPr/>
              <p:nvPr/>
            </p:nvSpPr>
            <p:spPr>
              <a:xfrm rot="20355038">
                <a:off x="5048565" y="3717380"/>
                <a:ext cx="703441" cy="668269"/>
              </a:xfrm>
              <a:custGeom>
                <a:avLst/>
                <a:gdLst/>
                <a:ahLst/>
                <a:cxnLst/>
                <a:rect l="l" t="t" r="r" b="b"/>
                <a:pathLst>
                  <a:path w="866613" h="823283">
                    <a:moveTo>
                      <a:pt x="0" y="0"/>
                    </a:moveTo>
                    <a:lnTo>
                      <a:pt x="866613" y="0"/>
                    </a:lnTo>
                    <a:lnTo>
                      <a:pt x="866613" y="823283"/>
                    </a:lnTo>
                    <a:lnTo>
                      <a:pt x="0" y="8232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D8782865-EF8A-4B72-BFBE-3ACAD8A83002}"/>
                </a:ext>
              </a:extLst>
            </p:cNvPr>
            <p:cNvSpPr/>
            <p:nvPr/>
          </p:nvSpPr>
          <p:spPr>
            <a:xfrm rot="20355038">
              <a:off x="14877616" y="7284559"/>
              <a:ext cx="1125767" cy="1069479"/>
            </a:xfrm>
            <a:custGeom>
              <a:avLst/>
              <a:gdLst/>
              <a:ahLst/>
              <a:cxnLst/>
              <a:rect l="l" t="t" r="r" b="b"/>
              <a:pathLst>
                <a:path w="866613" h="823283">
                  <a:moveTo>
                    <a:pt x="0" y="0"/>
                  </a:moveTo>
                  <a:lnTo>
                    <a:pt x="866613" y="0"/>
                  </a:lnTo>
                  <a:lnTo>
                    <a:pt x="866613" y="823283"/>
                  </a:lnTo>
                  <a:lnTo>
                    <a:pt x="0" y="823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8A48E995-622A-40C0-BCCC-CF622CFBBC9B}"/>
                </a:ext>
              </a:extLst>
            </p:cNvPr>
            <p:cNvSpPr/>
            <p:nvPr/>
          </p:nvSpPr>
          <p:spPr>
            <a:xfrm rot="20355038">
              <a:off x="15148360" y="6531353"/>
              <a:ext cx="703441" cy="668269"/>
            </a:xfrm>
            <a:custGeom>
              <a:avLst/>
              <a:gdLst/>
              <a:ahLst/>
              <a:cxnLst/>
              <a:rect l="l" t="t" r="r" b="b"/>
              <a:pathLst>
                <a:path w="866613" h="823283">
                  <a:moveTo>
                    <a:pt x="0" y="0"/>
                  </a:moveTo>
                  <a:lnTo>
                    <a:pt x="866613" y="0"/>
                  </a:lnTo>
                  <a:lnTo>
                    <a:pt x="866613" y="823283"/>
                  </a:lnTo>
                  <a:lnTo>
                    <a:pt x="0" y="823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1578A07E-F4B0-43B5-9F47-4B5066D5D22B}"/>
                </a:ext>
              </a:extLst>
            </p:cNvPr>
            <p:cNvSpPr/>
            <p:nvPr/>
          </p:nvSpPr>
          <p:spPr>
            <a:xfrm rot="20355038">
              <a:off x="14212394" y="7792712"/>
              <a:ext cx="703441" cy="668269"/>
            </a:xfrm>
            <a:custGeom>
              <a:avLst/>
              <a:gdLst/>
              <a:ahLst/>
              <a:cxnLst/>
              <a:rect l="l" t="t" r="r" b="b"/>
              <a:pathLst>
                <a:path w="866613" h="823283">
                  <a:moveTo>
                    <a:pt x="0" y="0"/>
                  </a:moveTo>
                  <a:lnTo>
                    <a:pt x="866613" y="0"/>
                  </a:lnTo>
                  <a:lnTo>
                    <a:pt x="866613" y="823283"/>
                  </a:lnTo>
                  <a:lnTo>
                    <a:pt x="0" y="823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TextBox 11"/>
          <p:cNvSpPr txBox="1"/>
          <p:nvPr/>
        </p:nvSpPr>
        <p:spPr>
          <a:xfrm>
            <a:off x="6898702" y="3865997"/>
            <a:ext cx="8071216" cy="2902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nl-NL" sz="4000">
                <a:latin typeface="Arial" panose="020B0604020202020204" pitchFamily="34" charset="0"/>
                <a:cs typeface="Arial" panose="020B0604020202020204" pitchFamily="34" charset="0"/>
              </a:rPr>
              <a:t>Ôn tập kiến thức đã học</a:t>
            </a:r>
            <a:r>
              <a:rPr lang="nl-NL" sz="4000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nl-NL" sz="4000" smtClean="0">
                <a:latin typeface="Arial" panose="020B0604020202020204" pitchFamily="34" charset="0"/>
                <a:cs typeface="Arial" panose="020B0604020202020204" pitchFamily="34" charset="0"/>
              </a:rPr>
              <a:t>Về nhà tìm </a:t>
            </a:r>
            <a:r>
              <a:rPr lang="nl-NL" sz="4000">
                <a:latin typeface="Arial" panose="020B0604020202020204" pitchFamily="34" charset="0"/>
                <a:cs typeface="Arial" panose="020B0604020202020204" pitchFamily="34" charset="0"/>
              </a:rPr>
              <a:t>hiểu nội dung </a:t>
            </a:r>
            <a:r>
              <a:rPr lang="nl-NL" sz="4000" i="1">
                <a:latin typeface="Arial" panose="020B0604020202020204" pitchFamily="34" charset="0"/>
                <a:cs typeface="Arial" panose="020B0604020202020204" pitchFamily="34" charset="0"/>
              </a:rPr>
              <a:t>Bài 4: Thiết kế sản phẩm.</a:t>
            </a:r>
            <a:r>
              <a:rPr lang="nl-NL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19"/>
          <p:cNvSpPr txBox="1"/>
          <p:nvPr/>
        </p:nvSpPr>
        <p:spPr>
          <a:xfrm>
            <a:off x="6088356" y="1069014"/>
            <a:ext cx="9525000" cy="954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200" b="1" smtClean="0">
                <a:solidFill>
                  <a:srgbClr val="CE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200" b="1">
              <a:solidFill>
                <a:srgbClr val="CE4A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012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2686" y="519674"/>
            <a:ext cx="17222628" cy="925697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391139"/>
            <a:ext cx="16230600" cy="867161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640976" y="5673914"/>
            <a:ext cx="4418281" cy="3098320"/>
          </a:xfrm>
          <a:custGeom>
            <a:avLst/>
            <a:gdLst/>
            <a:ahLst/>
            <a:cxnLst/>
            <a:rect l="l" t="t" r="r" b="b"/>
            <a:pathLst>
              <a:path w="4418281" h="3098320">
                <a:moveTo>
                  <a:pt x="0" y="0"/>
                </a:moveTo>
                <a:lnTo>
                  <a:pt x="4418281" y="0"/>
                </a:lnTo>
                <a:lnTo>
                  <a:pt x="4418281" y="3098320"/>
                </a:lnTo>
                <a:lnTo>
                  <a:pt x="0" y="3098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968660" y="5697476"/>
            <a:ext cx="2212651" cy="3051195"/>
          </a:xfrm>
          <a:custGeom>
            <a:avLst/>
            <a:gdLst/>
            <a:ahLst/>
            <a:cxnLst/>
            <a:rect l="l" t="t" r="r" b="b"/>
            <a:pathLst>
              <a:path w="2212651" h="3051195">
                <a:moveTo>
                  <a:pt x="0" y="0"/>
                </a:moveTo>
                <a:lnTo>
                  <a:pt x="2212650" y="0"/>
                </a:lnTo>
                <a:lnTo>
                  <a:pt x="2212650" y="3051196"/>
                </a:lnTo>
                <a:lnTo>
                  <a:pt x="0" y="30511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01678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862854" y="5591520"/>
            <a:ext cx="2231853" cy="3051195"/>
          </a:xfrm>
          <a:custGeom>
            <a:avLst/>
            <a:gdLst/>
            <a:ahLst/>
            <a:cxnLst/>
            <a:rect l="l" t="t" r="r" b="b"/>
            <a:pathLst>
              <a:path w="2231853" h="3051195">
                <a:moveTo>
                  <a:pt x="0" y="0"/>
                </a:moveTo>
                <a:lnTo>
                  <a:pt x="2231853" y="0"/>
                </a:lnTo>
                <a:lnTo>
                  <a:pt x="2231853" y="3051195"/>
                </a:lnTo>
                <a:lnTo>
                  <a:pt x="0" y="30511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99943"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2452591" y="5697476"/>
            <a:ext cx="4281485" cy="3023799"/>
          </a:xfrm>
          <a:custGeom>
            <a:avLst/>
            <a:gdLst/>
            <a:ahLst/>
            <a:cxnLst/>
            <a:rect l="l" t="t" r="r" b="b"/>
            <a:pathLst>
              <a:path w="4281485" h="3023799">
                <a:moveTo>
                  <a:pt x="4281485" y="0"/>
                </a:moveTo>
                <a:lnTo>
                  <a:pt x="0" y="0"/>
                </a:lnTo>
                <a:lnTo>
                  <a:pt x="0" y="3023799"/>
                </a:lnTo>
                <a:lnTo>
                  <a:pt x="4281485" y="3023799"/>
                </a:lnTo>
                <a:lnTo>
                  <a:pt x="428148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24274" y="3534156"/>
            <a:ext cx="7315200" cy="1609344"/>
          </a:xfrm>
          <a:custGeom>
            <a:avLst/>
            <a:gdLst/>
            <a:ahLst/>
            <a:cxnLst/>
            <a:rect l="l" t="t" r="r" b="b"/>
            <a:pathLst>
              <a:path w="7315200" h="1609344">
                <a:moveTo>
                  <a:pt x="0" y="0"/>
                </a:moveTo>
                <a:lnTo>
                  <a:pt x="7315200" y="0"/>
                </a:lnTo>
                <a:lnTo>
                  <a:pt x="73152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560959" y="3534156"/>
            <a:ext cx="7315200" cy="1609344"/>
          </a:xfrm>
          <a:custGeom>
            <a:avLst/>
            <a:gdLst/>
            <a:ahLst/>
            <a:cxnLst/>
            <a:rect l="l" t="t" r="r" b="b"/>
            <a:pathLst>
              <a:path w="7315200" h="1609344">
                <a:moveTo>
                  <a:pt x="0" y="0"/>
                </a:moveTo>
                <a:lnTo>
                  <a:pt x="7315200" y="0"/>
                </a:lnTo>
                <a:lnTo>
                  <a:pt x="73152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955687" y="2553050"/>
            <a:ext cx="2258371" cy="6241729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532686" y="987504"/>
            <a:ext cx="17222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</a:t>
            </a:r>
            <a:r>
              <a:rPr lang="en-US" sz="66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</a:t>
            </a:r>
            <a:r>
              <a:rPr lang="en-US" sz="66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CHÚ Ý LẮNG NGHE</a:t>
            </a:r>
            <a:endParaRPr lang="en-US" sz="66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2686" y="519674"/>
            <a:ext cx="17222628" cy="925697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391139"/>
            <a:ext cx="16230600" cy="867161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271812" y="1320191"/>
            <a:ext cx="9636769" cy="4941652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110304" y="5214047"/>
            <a:ext cx="2711233" cy="3682483"/>
          </a:xfrm>
          <a:custGeom>
            <a:avLst/>
            <a:gdLst/>
            <a:ahLst/>
            <a:cxnLst/>
            <a:rect l="l" t="t" r="r" b="b"/>
            <a:pathLst>
              <a:path w="3029527" h="4114800">
                <a:moveTo>
                  <a:pt x="0" y="0"/>
                </a:moveTo>
                <a:lnTo>
                  <a:pt x="3029526" y="0"/>
                </a:lnTo>
                <a:lnTo>
                  <a:pt x="3029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8644"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4234465" y="5210583"/>
            <a:ext cx="2685598" cy="3682483"/>
          </a:xfrm>
          <a:custGeom>
            <a:avLst/>
            <a:gdLst/>
            <a:ahLst/>
            <a:cxnLst/>
            <a:rect l="l" t="t" r="r" b="b"/>
            <a:pathLst>
              <a:path w="3000883" h="4114800">
                <a:moveTo>
                  <a:pt x="3000883" y="0"/>
                </a:moveTo>
                <a:lnTo>
                  <a:pt x="0" y="0"/>
                </a:lnTo>
                <a:lnTo>
                  <a:pt x="0" y="4114800"/>
                </a:lnTo>
                <a:lnTo>
                  <a:pt x="3000883" y="4114800"/>
                </a:lnTo>
                <a:lnTo>
                  <a:pt x="30008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00540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19200" y="6255377"/>
            <a:ext cx="4681052" cy="2544789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35286" y="3086100"/>
            <a:ext cx="2112366" cy="5838197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7093749" y="1913509"/>
            <a:ext cx="7992894" cy="29510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smtClean="0">
                <a:solidFill>
                  <a:srgbClr val="CA5D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3. </a:t>
            </a:r>
            <a:endParaRPr lang="en-US" sz="6600" b="1" dirty="0" smtClean="0">
              <a:solidFill>
                <a:srgbClr val="CA5D4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600" b="1" smtClean="0">
                <a:solidFill>
                  <a:srgbClr val="4D567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HIỂU THIẾT KẾ</a:t>
            </a:r>
            <a:endParaRPr lang="en-US" sz="6600" dirty="0">
              <a:solidFill>
                <a:srgbClr val="4D567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2686" y="519674"/>
            <a:ext cx="17222628" cy="925697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391139"/>
            <a:ext cx="16230600" cy="867161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905000" y="2823939"/>
            <a:ext cx="2284862" cy="6100359"/>
          </a:xfrm>
          <a:custGeom>
            <a:avLst/>
            <a:gdLst/>
            <a:ahLst/>
            <a:cxnLst/>
            <a:rect l="l" t="t" r="r" b="b"/>
            <a:pathLst>
              <a:path w="2284862" h="6100359">
                <a:moveTo>
                  <a:pt x="2284861" y="0"/>
                </a:moveTo>
                <a:lnTo>
                  <a:pt x="0" y="0"/>
                </a:lnTo>
                <a:lnTo>
                  <a:pt x="0" y="6100358"/>
                </a:lnTo>
                <a:lnTo>
                  <a:pt x="2284861" y="6100358"/>
                </a:lnTo>
                <a:lnTo>
                  <a:pt x="228486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6958891" y="1507158"/>
            <a:ext cx="796423" cy="813512"/>
            <a:chOff x="0" y="0"/>
            <a:chExt cx="209757" cy="21425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09757" cy="214258"/>
            </a:xfrm>
            <a:custGeom>
              <a:avLst/>
              <a:gdLst/>
              <a:ahLst/>
              <a:cxnLst/>
              <a:rect l="l" t="t" r="r" b="b"/>
              <a:pathLst>
                <a:path w="209757" h="214258">
                  <a:moveTo>
                    <a:pt x="0" y="0"/>
                  </a:moveTo>
                  <a:lnTo>
                    <a:pt x="209757" y="0"/>
                  </a:lnTo>
                  <a:lnTo>
                    <a:pt x="209757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209757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311889" y="1507158"/>
            <a:ext cx="191933" cy="813512"/>
            <a:chOff x="0" y="0"/>
            <a:chExt cx="50550" cy="21425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0550" cy="214258"/>
            </a:xfrm>
            <a:custGeom>
              <a:avLst/>
              <a:gdLst/>
              <a:ahLst/>
              <a:cxnLst/>
              <a:rect l="l" t="t" r="r" b="b"/>
              <a:pathLst>
                <a:path w="50550" h="214258">
                  <a:moveTo>
                    <a:pt x="0" y="0"/>
                  </a:moveTo>
                  <a:lnTo>
                    <a:pt x="50550" y="0"/>
                  </a:lnTo>
                  <a:lnTo>
                    <a:pt x="50550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rgbClr val="FFD058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50550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6598109" y="1507158"/>
            <a:ext cx="265532" cy="813512"/>
            <a:chOff x="0" y="0"/>
            <a:chExt cx="69934" cy="21425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9934" cy="214258"/>
            </a:xfrm>
            <a:custGeom>
              <a:avLst/>
              <a:gdLst/>
              <a:ahLst/>
              <a:cxnLst/>
              <a:rect l="l" t="t" r="r" b="b"/>
              <a:pathLst>
                <a:path w="69934" h="214258">
                  <a:moveTo>
                    <a:pt x="0" y="0"/>
                  </a:moveTo>
                  <a:lnTo>
                    <a:pt x="69934" y="0"/>
                  </a:lnTo>
                  <a:lnTo>
                    <a:pt x="69934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rgbClr val="69A6C2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69934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2" name="TextBox 17"/>
          <p:cNvSpPr txBox="1"/>
          <p:nvPr/>
        </p:nvSpPr>
        <p:spPr>
          <a:xfrm>
            <a:off x="6495860" y="1452249"/>
            <a:ext cx="798213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vi-VN" sz="6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65257" y="2820603"/>
            <a:ext cx="8757486" cy="2250296"/>
            <a:chOff x="6025314" y="2969404"/>
            <a:chExt cx="8757486" cy="2250296"/>
          </a:xfrm>
        </p:grpSpPr>
        <p:sp>
          <p:nvSpPr>
            <p:cNvPr id="12" name="Rounded Rectangle 11"/>
            <p:cNvSpPr/>
            <p:nvPr/>
          </p:nvSpPr>
          <p:spPr>
            <a:xfrm>
              <a:off x="6495860" y="3314700"/>
              <a:ext cx="8286940" cy="1905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3678" y="4000500"/>
              <a:ext cx="75713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en-US" sz="3600" b="1">
                  <a:solidFill>
                    <a:srgbClr val="4D567B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1. THIẾT KẾ TRONG CUỘC SỐNG</a:t>
              </a:r>
              <a:endParaRPr lang="en-US" sz="3600">
                <a:solidFill>
                  <a:srgbClr val="4D567B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8"/>
            <p:cNvSpPr/>
            <p:nvPr/>
          </p:nvSpPr>
          <p:spPr>
            <a:xfrm rot="20889235">
              <a:off x="6025314" y="2969404"/>
              <a:ext cx="1092285" cy="1036678"/>
            </a:xfrm>
            <a:custGeom>
              <a:avLst/>
              <a:gdLst/>
              <a:ahLst/>
              <a:cxnLst/>
              <a:rect l="l" t="t" r="r" b="b"/>
              <a:pathLst>
                <a:path w="2450088" h="2325356">
                  <a:moveTo>
                    <a:pt x="0" y="0"/>
                  </a:moveTo>
                  <a:lnTo>
                    <a:pt x="2450088" y="0"/>
                  </a:lnTo>
                  <a:lnTo>
                    <a:pt x="2450088" y="2325356"/>
                  </a:lnTo>
                  <a:lnTo>
                    <a:pt x="0" y="2325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/>
          <p:cNvGrpSpPr/>
          <p:nvPr/>
        </p:nvGrpSpPr>
        <p:grpSpPr>
          <a:xfrm>
            <a:off x="6858000" y="5603727"/>
            <a:ext cx="10251252" cy="2250296"/>
            <a:chOff x="6025314" y="2969404"/>
            <a:chExt cx="10251252" cy="2250296"/>
          </a:xfrm>
        </p:grpSpPr>
        <p:sp>
          <p:nvSpPr>
            <p:cNvPr id="34" name="Rounded Rectangle 33"/>
            <p:cNvSpPr/>
            <p:nvPr/>
          </p:nvSpPr>
          <p:spPr>
            <a:xfrm>
              <a:off x="6495859" y="3314700"/>
              <a:ext cx="9780707" cy="1905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29312" y="3977680"/>
              <a:ext cx="947778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3600" b="1" smtClean="0">
                  <a:solidFill>
                    <a:srgbClr val="4D567B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2. CÁC CÔNG VIỆC CHÍNH CỦA THIẾT KẾ</a:t>
              </a:r>
              <a:endParaRPr lang="en-US" sz="3600">
                <a:solidFill>
                  <a:srgbClr val="4D567B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8"/>
            <p:cNvSpPr/>
            <p:nvPr/>
          </p:nvSpPr>
          <p:spPr>
            <a:xfrm rot="20889235">
              <a:off x="6025314" y="2969404"/>
              <a:ext cx="1092285" cy="1036678"/>
            </a:xfrm>
            <a:custGeom>
              <a:avLst/>
              <a:gdLst/>
              <a:ahLst/>
              <a:cxnLst/>
              <a:rect l="l" t="t" r="r" b="b"/>
              <a:pathLst>
                <a:path w="2450088" h="2325356">
                  <a:moveTo>
                    <a:pt x="0" y="0"/>
                  </a:moveTo>
                  <a:lnTo>
                    <a:pt x="2450088" y="0"/>
                  </a:lnTo>
                  <a:lnTo>
                    <a:pt x="2450088" y="2325356"/>
                  </a:lnTo>
                  <a:lnTo>
                    <a:pt x="0" y="2325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75949" y="1409700"/>
            <a:ext cx="11278314" cy="53096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94B6C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143000" y="2781300"/>
            <a:ext cx="5029200" cy="7298311"/>
          </a:xfrm>
          <a:custGeom>
            <a:avLst/>
            <a:gdLst/>
            <a:ahLst/>
            <a:cxnLst/>
            <a:rect l="l" t="t" r="r" b="b"/>
            <a:pathLst>
              <a:path w="2318748" h="3364938">
                <a:moveTo>
                  <a:pt x="0" y="0"/>
                </a:moveTo>
                <a:lnTo>
                  <a:pt x="2318748" y="0"/>
                </a:lnTo>
                <a:lnTo>
                  <a:pt x="2318748" y="3364938"/>
                </a:lnTo>
                <a:lnTo>
                  <a:pt x="0" y="336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5857840" y="1782436"/>
            <a:ext cx="796423" cy="813512"/>
            <a:chOff x="0" y="0"/>
            <a:chExt cx="209757" cy="21425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9757" cy="214258"/>
            </a:xfrm>
            <a:custGeom>
              <a:avLst/>
              <a:gdLst/>
              <a:ahLst/>
              <a:cxnLst/>
              <a:rect l="l" t="t" r="r" b="b"/>
              <a:pathLst>
                <a:path w="209757" h="214258">
                  <a:moveTo>
                    <a:pt x="0" y="0"/>
                  </a:moveTo>
                  <a:lnTo>
                    <a:pt x="209757" y="0"/>
                  </a:lnTo>
                  <a:lnTo>
                    <a:pt x="209757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chemeClr val="accent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09757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210838" y="1782436"/>
            <a:ext cx="191933" cy="813512"/>
            <a:chOff x="0" y="0"/>
            <a:chExt cx="50550" cy="21425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0550" cy="214258"/>
            </a:xfrm>
            <a:custGeom>
              <a:avLst/>
              <a:gdLst/>
              <a:ahLst/>
              <a:cxnLst/>
              <a:rect l="l" t="t" r="r" b="b"/>
              <a:pathLst>
                <a:path w="50550" h="214258">
                  <a:moveTo>
                    <a:pt x="0" y="0"/>
                  </a:moveTo>
                  <a:lnTo>
                    <a:pt x="50550" y="0"/>
                  </a:lnTo>
                  <a:lnTo>
                    <a:pt x="50550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rgbClr val="FFD05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50550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497058" y="1782436"/>
            <a:ext cx="265532" cy="813512"/>
            <a:chOff x="0" y="0"/>
            <a:chExt cx="69934" cy="21425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9934" cy="214258"/>
            </a:xfrm>
            <a:custGeom>
              <a:avLst/>
              <a:gdLst/>
              <a:ahLst/>
              <a:cxnLst/>
              <a:rect l="l" t="t" r="r" b="b"/>
              <a:pathLst>
                <a:path w="69934" h="214258">
                  <a:moveTo>
                    <a:pt x="0" y="0"/>
                  </a:moveTo>
                  <a:lnTo>
                    <a:pt x="69934" y="0"/>
                  </a:lnTo>
                  <a:lnTo>
                    <a:pt x="69934" y="214258"/>
                  </a:lnTo>
                  <a:lnTo>
                    <a:pt x="0" y="214258"/>
                  </a:lnTo>
                  <a:close/>
                </a:path>
              </a:pathLst>
            </a:custGeom>
            <a:solidFill>
              <a:schemeClr val="accent6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69934" cy="242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162800" y="2557865"/>
            <a:ext cx="8389822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THIẾT KẾ TRONG CUỘC SỐNG</a:t>
            </a:r>
            <a:endParaRPr lang="en-US" sz="6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3586" y="355087"/>
            <a:ext cx="17560828" cy="95768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1744" y="876300"/>
            <a:ext cx="16724511" cy="1754326"/>
            <a:chOff x="572889" y="2476500"/>
            <a:chExt cx="16724511" cy="1754326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2476500"/>
              <a:ext cx="15163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 thẻ tên hoạt động với hình mô tả hoạt động ở Hình 1 cho phù hợp. Hoạt động nào được thực hiện đầu tiên để tạo ra sản phẩm công nghệ?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89" y="2573307"/>
              <a:ext cx="1560711" cy="156071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023506"/>
            <a:ext cx="10534650" cy="6448425"/>
          </a:xfrm>
          <a:prstGeom prst="rect">
            <a:avLst/>
          </a:prstGeom>
        </p:spPr>
      </p:pic>
      <p:sp>
        <p:nvSpPr>
          <p:cNvPr id="21" name="Freeform 4"/>
          <p:cNvSpPr/>
          <p:nvPr/>
        </p:nvSpPr>
        <p:spPr>
          <a:xfrm>
            <a:off x="381000" y="5676900"/>
            <a:ext cx="5945236" cy="4254444"/>
          </a:xfrm>
          <a:custGeom>
            <a:avLst/>
            <a:gdLst/>
            <a:ahLst/>
            <a:cxnLst/>
            <a:rect l="l" t="t" r="r" b="b"/>
            <a:pathLst>
              <a:path w="4118824" h="2996444">
                <a:moveTo>
                  <a:pt x="0" y="0"/>
                </a:moveTo>
                <a:lnTo>
                  <a:pt x="4118823" y="0"/>
                </a:lnTo>
                <a:lnTo>
                  <a:pt x="4118823" y="2996444"/>
                </a:lnTo>
                <a:lnTo>
                  <a:pt x="0" y="29964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>
              <a:fillRect l="-2332" r="-1"/>
            </a:stretch>
          </a:blipFill>
        </p:spPr>
      </p:sp>
    </p:spTree>
    <p:extLst>
      <p:ext uri="{BB962C8B-B14F-4D97-AF65-F5344CB8AC3E}">
        <p14:creationId xmlns:p14="http://schemas.microsoft.com/office/powerpoint/2010/main" val="98353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3586" y="355087"/>
            <a:ext cx="17560828" cy="95768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150000"/>
                </a:lnSpc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" r="51442" b="54902"/>
          <a:stretch/>
        </p:blipFill>
        <p:spPr>
          <a:xfrm>
            <a:off x="3962400" y="1409700"/>
            <a:ext cx="4800600" cy="358424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5" b="53922"/>
          <a:stretch/>
        </p:blipFill>
        <p:spPr>
          <a:xfrm>
            <a:off x="9296400" y="1412544"/>
            <a:ext cx="4691384" cy="3581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22" r="50634"/>
          <a:stretch/>
        </p:blipFill>
        <p:spPr>
          <a:xfrm>
            <a:off x="3962400" y="5598871"/>
            <a:ext cx="4800600" cy="3581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6" t="53922"/>
          <a:stretch/>
        </p:blipFill>
        <p:spPr>
          <a:xfrm>
            <a:off x="9296400" y="5598871"/>
            <a:ext cx="4691384" cy="3581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ounded Rectangle 22"/>
          <p:cNvSpPr/>
          <p:nvPr/>
        </p:nvSpPr>
        <p:spPr>
          <a:xfrm>
            <a:off x="562793" y="2058821"/>
            <a:ext cx="3200400" cy="228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 1a</a:t>
            </a: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endParaRPr lang="nl-NL" sz="350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350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Sản </a:t>
            </a: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xuất</a:t>
            </a:r>
            <a:endParaRPr lang="en-US" sz="3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173200" y="2058821"/>
            <a:ext cx="3522614" cy="2286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 1b</a:t>
            </a: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endParaRPr lang="nl-NL" sz="350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350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Vận </a:t>
            </a: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hành, sử dụng</a:t>
            </a:r>
            <a:endParaRPr lang="en-US" sz="3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210714" y="6246571"/>
            <a:ext cx="3490769" cy="2286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 1d</a:t>
            </a: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endParaRPr lang="nl-NL" sz="350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350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Bảo </a:t>
            </a: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dưỡng, sửa chữa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62793" y="6246571"/>
            <a:ext cx="3200400" cy="2286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 1c</a:t>
            </a: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endParaRPr lang="nl-NL" sz="350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350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Thiết </a:t>
            </a: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kế</a:t>
            </a:r>
            <a:endParaRPr lang="en-US" sz="3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3586" y="355087"/>
            <a:ext cx="17560828" cy="95768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150000"/>
                </a:lnSpc>
              </a:pPr>
              <a:endParaRPr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" y="736105"/>
            <a:ext cx="9006170" cy="8814790"/>
            <a:chOff x="685800" y="672110"/>
            <a:chExt cx="9006170" cy="8814790"/>
          </a:xfrm>
        </p:grpSpPr>
        <p:grpSp>
          <p:nvGrpSpPr>
            <p:cNvPr id="5" name="Group 4"/>
            <p:cNvGrpSpPr/>
            <p:nvPr/>
          </p:nvGrpSpPr>
          <p:grpSpPr>
            <a:xfrm>
              <a:off x="685800" y="672110"/>
              <a:ext cx="9006170" cy="8814790"/>
              <a:chOff x="5545932" y="1472210"/>
              <a:chExt cx="9006170" cy="881479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7010400" y="2781300"/>
                <a:ext cx="5812302" cy="5638800"/>
              </a:xfrm>
              <a:prstGeom prst="ellipse">
                <a:avLst/>
              </a:prstGeom>
              <a:solidFill>
                <a:srgbClr val="FFEE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3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"/>
              <p:cNvSpPr/>
              <p:nvPr/>
            </p:nvSpPr>
            <p:spPr>
              <a:xfrm>
                <a:off x="5545932" y="1472210"/>
                <a:ext cx="9006170" cy="8814790"/>
              </a:xfrm>
              <a:custGeom>
                <a:avLst/>
                <a:gdLst/>
                <a:ahLst/>
                <a:cxnLst/>
                <a:rect l="l" t="t" r="r" b="b"/>
                <a:pathLst>
                  <a:path w="4204138" h="4114800">
                    <a:moveTo>
                      <a:pt x="0" y="0"/>
                    </a:moveTo>
                    <a:lnTo>
                      <a:pt x="4204138" y="0"/>
                    </a:lnTo>
                    <a:lnTo>
                      <a:pt x="420413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19" name="Rectangle 18"/>
            <p:cNvSpPr/>
            <p:nvPr/>
          </p:nvSpPr>
          <p:spPr>
            <a:xfrm>
              <a:off x="2770419" y="3238500"/>
              <a:ext cx="4572000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3400" b="1">
                  <a:latin typeface="Arial" panose="020B0604020202020204" pitchFamily="34" charset="0"/>
                  <a:cs typeface="Arial" panose="020B0604020202020204" pitchFamily="34" charset="0"/>
                </a:rPr>
                <a:t>Xác định vị trí đúng của hình theo thứ tự các bước tạo ra sản phẩm công nghệ </a:t>
              </a:r>
              <a:endParaRPr lang="en-US" sz="3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4332816" y="2552700"/>
            <a:ext cx="3200400" cy="228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 1a</a:t>
            </a: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endParaRPr lang="nl-NL" sz="350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350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Sản </a:t>
            </a: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xuất</a:t>
            </a:r>
            <a:endParaRPr lang="en-US" sz="3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681221" y="5829300"/>
            <a:ext cx="3522614" cy="2286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 1b</a:t>
            </a: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endParaRPr lang="nl-NL" sz="350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350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Vận </a:t>
            </a: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hành, sử dụng</a:t>
            </a:r>
            <a:endParaRPr lang="en-US" sz="3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4187631" y="5829300"/>
            <a:ext cx="3490769" cy="2286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 1d</a:t>
            </a: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endParaRPr lang="nl-NL" sz="350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350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Bảo </a:t>
            </a: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dưỡng, sửa chữa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842328" y="2552700"/>
            <a:ext cx="3200400" cy="2286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 1c</a:t>
            </a: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endParaRPr lang="nl-NL" sz="350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350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Thiết </a:t>
            </a:r>
            <a:r>
              <a:rPr lang="nl-NL" sz="35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kế</a:t>
            </a:r>
            <a:endParaRPr lang="en-US" sz="3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15647000" y="5105400"/>
            <a:ext cx="572029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3" name="Right Arrow 32"/>
          <p:cNvSpPr/>
          <p:nvPr/>
        </p:nvSpPr>
        <p:spPr>
          <a:xfrm flipH="1">
            <a:off x="13401756" y="6743700"/>
            <a:ext cx="572029" cy="4572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4" name="Right Arrow 33"/>
          <p:cNvSpPr/>
          <p:nvPr/>
        </p:nvSpPr>
        <p:spPr>
          <a:xfrm rot="10800000" flipH="1">
            <a:off x="13401757" y="3467100"/>
            <a:ext cx="572029" cy="4572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6696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271445"/>
            <a:ext cx="17560828" cy="9576826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4400" y="571500"/>
            <a:ext cx="12554584" cy="1673484"/>
            <a:chOff x="1143000" y="266700"/>
            <a:chExt cx="12554584" cy="1673484"/>
          </a:xfrm>
        </p:grpSpPr>
        <p:sp>
          <p:nvSpPr>
            <p:cNvPr id="17" name="Rectangle 16"/>
            <p:cNvSpPr/>
            <p:nvPr/>
          </p:nvSpPr>
          <p:spPr>
            <a:xfrm>
              <a:off x="2667000" y="764888"/>
              <a:ext cx="11030584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38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lang="nl-NL" sz="38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 Hình </a:t>
              </a:r>
              <a:r>
                <a:rPr lang="nl-NL" sz="38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nl-NL" sz="38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(SGK tr.15) </a:t>
              </a:r>
              <a:r>
                <a:rPr lang="nl-NL" sz="38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 trả lời các câu hỏi:</a:t>
              </a:r>
              <a:endParaRPr lang="en-US" sz="38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266700"/>
              <a:ext cx="1250921" cy="1673484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14" y="2447591"/>
            <a:ext cx="10058400" cy="3426142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493898" y="6303476"/>
            <a:ext cx="7192902" cy="31150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nl-NL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nêu sự khác nhau về kiểu dáng, màu sắc của những chiếc đồng hồ trong Hình 2.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618614" y="6303477"/>
            <a:ext cx="7192902" cy="31150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nào tạo nên sự khác nhau của những sản phẩm đó?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981</Words>
  <Application>Microsoft Office PowerPoint</Application>
  <PresentationFormat>Custom</PresentationFormat>
  <Paragraphs>173</Paragraphs>
  <Slides>25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SimSun</vt:lpstr>
      <vt:lpstr>.VnBlack</vt:lpstr>
      <vt:lpstr>Arial</vt:lpstr>
      <vt:lpstr>Wingdings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</dc:title>
  <cp:lastModifiedBy>Ngô Văn Minh</cp:lastModifiedBy>
  <cp:revision>55</cp:revision>
  <dcterms:created xsi:type="dcterms:W3CDTF">2006-08-16T00:00:00Z</dcterms:created>
  <dcterms:modified xsi:type="dcterms:W3CDTF">2024-06-23T14:01:36Z</dcterms:modified>
  <dc:identifier>DAFwHvmzFZw</dc:identifier>
</cp:coreProperties>
</file>