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1" r:id="rId14"/>
    <p:sldId id="277" r:id="rId15"/>
    <p:sldId id="278" r:id="rId16"/>
    <p:sldId id="280" r:id="rId17"/>
    <p:sldId id="281" r:id="rId18"/>
    <p:sldId id="282" r:id="rId19"/>
    <p:sldId id="283" r:id="rId20"/>
    <p:sldId id="262" r:id="rId21"/>
    <p:sldId id="263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C599"/>
    <a:srgbClr val="F1F8E8"/>
    <a:srgbClr val="4472C4"/>
    <a:srgbClr val="00803E"/>
    <a:srgbClr val="E39719"/>
    <a:srgbClr val="A65A2B"/>
    <a:srgbClr val="A95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50" d="100"/>
          <a:sy n="50" d="100"/>
        </p:scale>
        <p:origin x="1843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6E3F-74ED-4759-8066-98CAD6EDA51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048D9-C00D-4EE2-8C22-BB5CC1C0A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16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6DE7-347A-4773-BE85-047D6656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CDEED-6BA0-4000-9124-04DCAE2F5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F00DA-84C4-423C-BD9C-E68DC9EA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D4CFC-CBBE-4112-9F49-F712D774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0EBAA-5702-4B2C-BE53-048C79210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1A73-E4F2-477D-9BF2-66FC31D0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178FF-5A4A-47C4-8BF8-91FFDD18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4CBE6-E920-450B-9E15-414E25DE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5C230-BCE1-475E-B2D0-3E18DB83A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092B8-A0A3-49FA-8EC2-AB553A6C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8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6BAD6-027F-4983-9420-F3131F9FF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426FE-4EB8-421A-BE34-153B2584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5296-9376-4D66-AEC3-9CA8DE0D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7F8FD-40A1-4EDE-A6D9-844DBA1F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0F844-F66F-4DB2-B4D3-93FF31CB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4DB7-3C3C-4E22-99AD-A344ADE1E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CC4B-6F1F-4160-8E29-DE6C8C54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C6952-B6A6-4ED8-A47C-504AA12B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BB107-5B50-43FC-89F2-872F4BC4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59150-56B8-4B31-86B3-F6E6A028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BF132-CDC1-44B5-B7AF-35FD2FCE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50864-DE22-4EE2-9D5E-52860CC31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76861-0D2F-4CFB-B2A5-3792AEA6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9591B-2302-480D-8C76-4D04AB5D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9BCAF-FA42-40F1-A84F-347C32EF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D5BD-0F3F-44C3-8402-10C2CF41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CF337-3172-4E51-A456-366394205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F055A-B70D-472D-8434-D7F3F8DBC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1CDB-D64F-4081-A385-8732BBDD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0CA51-1F23-42FB-A8F1-F142EB62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39CF-8E51-4D4B-BBC8-0D4747C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2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4E8D-B8F3-4417-92D5-C0735FA7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D330D-2752-4CB4-8EF5-7B086B391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66A56-DC42-4E40-9DB2-DFE80D403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6540F-406F-41CA-B6E4-D0AC5CFDC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CCA1B-A8D8-4D0F-85D9-B7F1B580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3CE101-0204-4E13-A2B4-2D6223DA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5E530-DEE3-48D8-952E-9DD253A2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E7DEA-F992-42F0-93BC-35E3E900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9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DC33-3E4C-46E7-A3F0-B96170A7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14845-8286-4E49-BC4E-247B4CC7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62254-B769-4F72-8BE9-6B33C4F5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D38BE-7EB6-4A7D-858F-9999A1FF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36718-3BA7-419B-A8A8-746310B0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D3B62-034B-49FD-829E-4DAA13382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7F6A-79B8-43C1-9EEB-B4441B8E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5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C03D-34D1-4650-A2F9-3D271BEC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E24A-0E99-4456-8130-B4B32C42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E5120-BB69-43B0-8472-9D59937CC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EC23C-5A84-4262-91E2-48C77418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C1A06-A92B-44FE-A6DF-9872A29E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F379-F3B3-44D3-BFBC-F14806F81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33CA-02B1-4767-B3A3-239D1FF32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C65FB-EA38-4571-86A0-3DE1EED9E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22880-E025-4D19-9512-030591A74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1BBD4-321B-46D9-82CE-C9A99FBD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7B48D-AD05-417E-BCAB-A53FABDB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DA98B-50E9-44D2-A6BC-575E4594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EBDB-D324-4758-9B2A-219B4A27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5826-05C6-4B55-B73E-1034265C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A25F0-C970-483E-92EA-3C1546021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3EF3-4AD5-49BC-BDFE-29D39B563B2B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0F523-04A7-4E0B-B5FB-3A47B36DC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2E590-FEF7-4A6E-AB3D-FF79DA93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463FE-C8E1-4070-9086-823B76A5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gif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7.gif"/><Relationship Id="rId10" Type="http://schemas.openxmlformats.org/officeDocument/2006/relationships/image" Target="../media/image14.jpeg"/><Relationship Id="rId4" Type="http://schemas.openxmlformats.org/officeDocument/2006/relationships/image" Target="../media/image3.png"/><Relationship Id="rId9" Type="http://schemas.openxmlformats.org/officeDocument/2006/relationships/image" Target="../media/image13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21.gif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19.jpeg"/><Relationship Id="rId5" Type="http://schemas.openxmlformats.org/officeDocument/2006/relationships/image" Target="../media/image22.gif"/><Relationship Id="rId10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98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SO SÁNH CÁC SỐ TRONG 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PHẠM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VI 10 000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14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85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95275"/>
            <a:ext cx="1809750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685800" y="2119298"/>
            <a:ext cx="598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a)So </a:t>
            </a:r>
            <a:r>
              <a:rPr lang="en-US" sz="3200" b="1" dirty="0" err="1">
                <a:solidFill>
                  <a:srgbClr val="C00000"/>
                </a:solidFill>
              </a:rPr>
              <a:t>sánh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hai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err="1">
                <a:solidFill>
                  <a:srgbClr val="C00000"/>
                </a:solidFill>
              </a:rPr>
              <a:t>khác</a:t>
            </a:r>
            <a:r>
              <a:rPr lang="en-US" sz="3200" b="1">
                <a:solidFill>
                  <a:srgbClr val="C00000"/>
                </a:solidFill>
              </a:rPr>
              <a:t> </a:t>
            </a:r>
            <a:r>
              <a:rPr lang="en-US" sz="3200" b="1" smtClean="0">
                <a:solidFill>
                  <a:srgbClr val="C00000"/>
                </a:solidFill>
              </a:rPr>
              <a:t>số chữ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33309-4114-32CD-F474-727C09B35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8004" y="295275"/>
            <a:ext cx="5242744" cy="1899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2E9C75-A40F-7B4C-C91C-31CED7AA3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601" y="169715"/>
            <a:ext cx="2980866" cy="2193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00E84-173C-6160-26A7-AF738CBFE5B0}"/>
              </a:ext>
            </a:extLst>
          </p:cNvPr>
          <p:cNvSpPr txBox="1"/>
          <p:nvPr/>
        </p:nvSpPr>
        <p:spPr>
          <a:xfrm>
            <a:off x="1022555" y="2646060"/>
            <a:ext cx="4844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Ví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dụ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  <a:r>
              <a:rPr lang="en-US" sz="3200" b="1">
                <a:solidFill>
                  <a:srgbClr val="0070C0"/>
                </a:solidFill>
              </a:rPr>
              <a:t>943     </a:t>
            </a:r>
            <a:r>
              <a:rPr lang="en-US" sz="3200" b="1" smtClean="0">
                <a:solidFill>
                  <a:srgbClr val="0070C0"/>
                </a:solidFill>
              </a:rPr>
              <a:t>1 201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5EE15-9F1C-B2BE-AC87-9F15E0353D43}"/>
              </a:ext>
            </a:extLst>
          </p:cNvPr>
          <p:cNvSpPr txBox="1"/>
          <p:nvPr/>
        </p:nvSpPr>
        <p:spPr>
          <a:xfrm>
            <a:off x="2888074" y="2635737"/>
            <a:ext cx="61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&lt;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6A4A1-23CE-866E-1A9C-18112D60A5C1}"/>
              </a:ext>
            </a:extLst>
          </p:cNvPr>
          <p:cNvSpPr txBox="1"/>
          <p:nvPr/>
        </p:nvSpPr>
        <p:spPr>
          <a:xfrm>
            <a:off x="1022555" y="3076923"/>
            <a:ext cx="801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Trong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hai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ít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chữ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hơn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bé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hơn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419803-CD6D-548A-14A7-C2A0289EF2DA}"/>
              </a:ext>
            </a:extLst>
          </p:cNvPr>
          <p:cNvSpPr txBox="1"/>
          <p:nvPr/>
        </p:nvSpPr>
        <p:spPr>
          <a:xfrm>
            <a:off x="729963" y="4212878"/>
            <a:ext cx="718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b) So </a:t>
            </a:r>
            <a:r>
              <a:rPr lang="en-US" sz="3200" b="1" dirty="0" err="1">
                <a:solidFill>
                  <a:srgbClr val="C00000"/>
                </a:solidFill>
              </a:rPr>
              <a:t>sánh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hai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có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err="1">
                <a:solidFill>
                  <a:srgbClr val="C00000"/>
                </a:solidFill>
              </a:rPr>
              <a:t>cùng</a:t>
            </a:r>
            <a:r>
              <a:rPr lang="en-US" sz="3200" b="1">
                <a:solidFill>
                  <a:srgbClr val="C00000"/>
                </a:solidFill>
              </a:rPr>
              <a:t> </a:t>
            </a:r>
            <a:r>
              <a:rPr lang="en-US" sz="3200" b="1" smtClean="0">
                <a:solidFill>
                  <a:srgbClr val="C00000"/>
                </a:solidFill>
              </a:rPr>
              <a:t>số chữ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D27A0-346A-1140-57F1-B6DA3FCD2E9C}"/>
              </a:ext>
            </a:extLst>
          </p:cNvPr>
          <p:cNvSpPr txBox="1"/>
          <p:nvPr/>
        </p:nvSpPr>
        <p:spPr>
          <a:xfrm>
            <a:off x="1020480" y="4726532"/>
            <a:ext cx="635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Ví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dụ</a:t>
            </a:r>
            <a:r>
              <a:rPr lang="en-US" sz="3200" b="1" dirty="0">
                <a:solidFill>
                  <a:srgbClr val="0070C0"/>
                </a:solidFill>
              </a:rPr>
              <a:t>: So </a:t>
            </a:r>
            <a:r>
              <a:rPr lang="en-US" sz="3200" b="1" err="1">
                <a:solidFill>
                  <a:srgbClr val="0070C0"/>
                </a:solidFill>
              </a:rPr>
              <a:t>sánh</a:t>
            </a:r>
            <a:r>
              <a:rPr lang="en-US" sz="3200" b="1">
                <a:solidFill>
                  <a:srgbClr val="0070C0"/>
                </a:solidFill>
              </a:rPr>
              <a:t> </a:t>
            </a:r>
            <a:r>
              <a:rPr lang="en-US" sz="3200" b="1" smtClean="0">
                <a:solidFill>
                  <a:srgbClr val="0070C0"/>
                </a:solidFill>
              </a:rPr>
              <a:t>4 364 </a:t>
            </a:r>
            <a:r>
              <a:rPr lang="en-US" sz="3200" b="1" err="1">
                <a:solidFill>
                  <a:srgbClr val="0070C0"/>
                </a:solidFill>
              </a:rPr>
              <a:t>và</a:t>
            </a:r>
            <a:r>
              <a:rPr lang="en-US" sz="3200" b="1">
                <a:solidFill>
                  <a:srgbClr val="0070C0"/>
                </a:solidFill>
              </a:rPr>
              <a:t> </a:t>
            </a:r>
            <a:r>
              <a:rPr lang="en-US" sz="3200" b="1" smtClean="0">
                <a:solidFill>
                  <a:srgbClr val="0070C0"/>
                </a:solidFill>
              </a:rPr>
              <a:t>2 657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AAEFB5-4DA1-8234-4EA7-F42FFC1D0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072" y="3661698"/>
            <a:ext cx="2842137" cy="2149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446C94-78EA-21F9-7922-679B5ACE86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172" y="3783568"/>
            <a:ext cx="3149832" cy="22523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49483B-3B6C-0312-CDAE-B45F71969F7F}"/>
              </a:ext>
            </a:extLst>
          </p:cNvPr>
          <p:cNvSpPr txBox="1"/>
          <p:nvPr/>
        </p:nvSpPr>
        <p:spPr>
          <a:xfrm>
            <a:off x="897621" y="5311307"/>
            <a:ext cx="3406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Vậy</a:t>
            </a:r>
            <a:r>
              <a:rPr lang="en-US" sz="3200" b="1">
                <a:solidFill>
                  <a:srgbClr val="0070C0"/>
                </a:solidFill>
              </a:rPr>
              <a:t>: </a:t>
            </a:r>
            <a:r>
              <a:rPr lang="en-US" sz="3200" b="1" smtClean="0">
                <a:solidFill>
                  <a:srgbClr val="0070C0"/>
                </a:solidFill>
              </a:rPr>
              <a:t>4 364  </a:t>
            </a:r>
            <a:r>
              <a:rPr lang="en-US" sz="3200" b="1">
                <a:solidFill>
                  <a:srgbClr val="0070C0"/>
                </a:solidFill>
              </a:rPr>
              <a:t>&gt; </a:t>
            </a:r>
            <a:r>
              <a:rPr lang="en-US" sz="3200" b="1" smtClean="0">
                <a:solidFill>
                  <a:srgbClr val="0070C0"/>
                </a:solidFill>
              </a:rPr>
              <a:t>2 657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C815A6-E04D-AF78-362C-ECFEE8AD9D91}"/>
              </a:ext>
            </a:extLst>
          </p:cNvPr>
          <p:cNvSpPr txBox="1"/>
          <p:nvPr/>
        </p:nvSpPr>
        <p:spPr>
          <a:xfrm>
            <a:off x="4088228" y="5301253"/>
            <a:ext cx="3407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Hay </a:t>
            </a:r>
            <a:r>
              <a:rPr lang="en-US" sz="3200" b="1" smtClean="0">
                <a:solidFill>
                  <a:srgbClr val="0070C0"/>
                </a:solidFill>
              </a:rPr>
              <a:t>2 657  </a:t>
            </a:r>
            <a:r>
              <a:rPr lang="en-US" sz="3200" b="1">
                <a:solidFill>
                  <a:srgbClr val="0070C0"/>
                </a:solidFill>
              </a:rPr>
              <a:t>&lt; </a:t>
            </a:r>
            <a:r>
              <a:rPr lang="en-US" sz="3200" b="1" smtClean="0">
                <a:solidFill>
                  <a:srgbClr val="0070C0"/>
                </a:solidFill>
              </a:rPr>
              <a:t>4 364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0137BA-8096-41B5-D268-7BC83902A6DD}"/>
              </a:ext>
            </a:extLst>
          </p:cNvPr>
          <p:cNvCxnSpPr>
            <a:cxnSpLocks/>
          </p:cNvCxnSpPr>
          <p:nvPr/>
        </p:nvCxnSpPr>
        <p:spPr>
          <a:xfrm>
            <a:off x="3558592" y="5191432"/>
            <a:ext cx="2361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3BEE00-F814-63AF-AAF7-FDABB5E72075}"/>
              </a:ext>
            </a:extLst>
          </p:cNvPr>
          <p:cNvCxnSpPr>
            <a:cxnSpLocks/>
          </p:cNvCxnSpPr>
          <p:nvPr/>
        </p:nvCxnSpPr>
        <p:spPr>
          <a:xfrm>
            <a:off x="5038553" y="5196348"/>
            <a:ext cx="2361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67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046A3-E25B-D662-56E3-AEB694B17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3664" y="1691149"/>
            <a:ext cx="3788443" cy="1989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9142CD-610A-2CE4-BCFC-5FCECDF5810F}"/>
              </a:ext>
            </a:extLst>
          </p:cNvPr>
          <p:cNvSpPr txBox="1"/>
          <p:nvPr/>
        </p:nvSpPr>
        <p:spPr>
          <a:xfrm>
            <a:off x="862780" y="517295"/>
            <a:ext cx="598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Ví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dụ</a:t>
            </a:r>
            <a:r>
              <a:rPr lang="en-US" sz="3200" b="1" dirty="0">
                <a:solidFill>
                  <a:srgbClr val="0070C0"/>
                </a:solidFill>
              </a:rPr>
              <a:t> 2: So </a:t>
            </a:r>
            <a:r>
              <a:rPr lang="en-US" sz="3200" b="1" dirty="0" err="1">
                <a:solidFill>
                  <a:srgbClr val="0070C0"/>
                </a:solidFill>
              </a:rPr>
              <a:t>sánh</a:t>
            </a:r>
            <a:r>
              <a:rPr lang="en-US" sz="3200" b="1" dirty="0">
                <a:solidFill>
                  <a:srgbClr val="0070C0"/>
                </a:solidFill>
              </a:rPr>
              <a:t> 2536 </a:t>
            </a:r>
            <a:r>
              <a:rPr lang="en-US" sz="3200" b="1" dirty="0" err="1">
                <a:solidFill>
                  <a:srgbClr val="0070C0"/>
                </a:solidFill>
              </a:rPr>
              <a:t>và</a:t>
            </a:r>
            <a:r>
              <a:rPr lang="en-US" sz="3200" b="1" dirty="0">
                <a:solidFill>
                  <a:srgbClr val="0070C0"/>
                </a:solidFill>
              </a:rPr>
              <a:t> 2157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73E318-2C98-2848-65BD-9AF119499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04" y="1540467"/>
            <a:ext cx="3471761" cy="1989437"/>
          </a:xfrm>
          <a:prstGeom prst="rect">
            <a:avLst/>
          </a:prstGeom>
        </p:spPr>
      </p:pic>
      <p:sp>
        <p:nvSpPr>
          <p:cNvPr id="7" name="Speech Bubble: Rectangle 21">
            <a:extLst>
              <a:ext uri="{FF2B5EF4-FFF2-40B4-BE49-F238E27FC236}">
                <a16:creationId xmlns:a16="http://schemas.microsoft.com/office/drawing/2014/main" id="{9B1EBC6E-F92A-832E-054E-240FA07D6714}"/>
              </a:ext>
            </a:extLst>
          </p:cNvPr>
          <p:cNvSpPr/>
          <p:nvPr/>
        </p:nvSpPr>
        <p:spPr>
          <a:xfrm>
            <a:off x="2699377" y="1904550"/>
            <a:ext cx="1662797" cy="1282580"/>
          </a:xfrm>
          <a:prstGeom prst="wedgeRectCallout">
            <a:avLst>
              <a:gd name="adj1" fmla="val -71670"/>
              <a:gd name="adj2" fmla="val 381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6AC75-0924-1E45-6913-DB1B7DDF3067}"/>
              </a:ext>
            </a:extLst>
          </p:cNvPr>
          <p:cNvSpPr txBox="1"/>
          <p:nvPr/>
        </p:nvSpPr>
        <p:spPr>
          <a:xfrm>
            <a:off x="3549304" y="1172474"/>
            <a:ext cx="478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2 5 3 6 </a:t>
            </a:r>
            <a:r>
              <a:rPr lang="en-US" sz="3200" b="1" dirty="0" err="1">
                <a:solidFill>
                  <a:srgbClr val="0070C0"/>
                </a:solidFill>
              </a:rPr>
              <a:t>và</a:t>
            </a:r>
            <a:r>
              <a:rPr lang="en-US" sz="3200" b="1" dirty="0">
                <a:solidFill>
                  <a:srgbClr val="0070C0"/>
                </a:solidFill>
              </a:rPr>
              <a:t> 2  1 5 7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8A189D-213D-3B46-5911-060F14AF539C}"/>
              </a:ext>
            </a:extLst>
          </p:cNvPr>
          <p:cNvCxnSpPr>
            <a:cxnSpLocks/>
          </p:cNvCxnSpPr>
          <p:nvPr/>
        </p:nvCxnSpPr>
        <p:spPr>
          <a:xfrm>
            <a:off x="3617514" y="1691149"/>
            <a:ext cx="2361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F9CD78-E7D8-FBB3-725A-A76BA629C2A6}"/>
              </a:ext>
            </a:extLst>
          </p:cNvPr>
          <p:cNvCxnSpPr>
            <a:cxnSpLocks/>
          </p:cNvCxnSpPr>
          <p:nvPr/>
        </p:nvCxnSpPr>
        <p:spPr>
          <a:xfrm>
            <a:off x="5303818" y="1691149"/>
            <a:ext cx="2361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9E8589-3998-787B-79BC-628B9520F717}"/>
              </a:ext>
            </a:extLst>
          </p:cNvPr>
          <p:cNvCxnSpPr>
            <a:cxnSpLocks/>
          </p:cNvCxnSpPr>
          <p:nvPr/>
        </p:nvCxnSpPr>
        <p:spPr>
          <a:xfrm>
            <a:off x="5715460" y="1691149"/>
            <a:ext cx="2361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8EE5ED-7A5B-69D8-2B0E-AA93D7BE976E}"/>
              </a:ext>
            </a:extLst>
          </p:cNvPr>
          <p:cNvCxnSpPr>
            <a:cxnSpLocks/>
          </p:cNvCxnSpPr>
          <p:nvPr/>
        </p:nvCxnSpPr>
        <p:spPr>
          <a:xfrm>
            <a:off x="3971548" y="1656736"/>
            <a:ext cx="2361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143528-D6AA-3DE1-806D-F3993E96F2AC}"/>
              </a:ext>
            </a:extLst>
          </p:cNvPr>
          <p:cNvSpPr txBox="1"/>
          <p:nvPr/>
        </p:nvSpPr>
        <p:spPr>
          <a:xfrm>
            <a:off x="4472734" y="1983536"/>
            <a:ext cx="3161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Vậy</a:t>
            </a:r>
            <a:r>
              <a:rPr lang="en-US" sz="3200" b="1" dirty="0">
                <a:solidFill>
                  <a:srgbClr val="0070C0"/>
                </a:solidFill>
              </a:rPr>
              <a:t>: 2536 &gt; 2157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D13B0-7919-6CE5-2D60-3D626C180181}"/>
              </a:ext>
            </a:extLst>
          </p:cNvPr>
          <p:cNvSpPr txBox="1"/>
          <p:nvPr/>
        </p:nvSpPr>
        <p:spPr>
          <a:xfrm>
            <a:off x="4563020" y="2568311"/>
            <a:ext cx="3161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Hay 2157 &lt; 2536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FCC3CD-9776-FFC1-56C4-DEC5D83AC83C}"/>
              </a:ext>
            </a:extLst>
          </p:cNvPr>
          <p:cNvSpPr txBox="1"/>
          <p:nvPr/>
        </p:nvSpPr>
        <p:spPr>
          <a:xfrm>
            <a:off x="709422" y="3670871"/>
            <a:ext cx="10687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Trong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hai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có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err="1">
                <a:solidFill>
                  <a:srgbClr val="C00000"/>
                </a:solidFill>
              </a:rPr>
              <a:t>cùng</a:t>
            </a:r>
            <a:r>
              <a:rPr lang="en-US" sz="3200" b="1">
                <a:solidFill>
                  <a:srgbClr val="C00000"/>
                </a:solidFill>
              </a:rPr>
              <a:t> </a:t>
            </a:r>
            <a:r>
              <a:rPr lang="en-US" sz="3200" b="1" smtClean="0">
                <a:solidFill>
                  <a:srgbClr val="C00000"/>
                </a:solidFill>
              </a:rPr>
              <a:t>số chữ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:</a:t>
            </a:r>
          </a:p>
          <a:p>
            <a:pPr marL="236538" indent="-236538">
              <a:buFontTx/>
              <a:buChar char="-"/>
              <a:tabLst>
                <a:tab pos="236538" algn="l"/>
                <a:tab pos="280988" algn="l"/>
              </a:tabLst>
            </a:pP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err="1">
                <a:solidFill>
                  <a:srgbClr val="0070C0"/>
                </a:solidFill>
              </a:rPr>
              <a:t>có</a:t>
            </a:r>
            <a:r>
              <a:rPr lang="en-US" sz="3200" b="1">
                <a:solidFill>
                  <a:srgbClr val="0070C0"/>
                </a:solidFill>
              </a:rPr>
              <a:t> </a:t>
            </a:r>
            <a:r>
              <a:rPr lang="en-US" sz="3200" b="1" smtClean="0"/>
              <a:t>chữ số cùng hàng đầu </a:t>
            </a:r>
            <a:r>
              <a:rPr lang="en-US" sz="3200" b="1" dirty="0" err="1"/>
              <a:t>tiên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từ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trái</a:t>
            </a:r>
            <a:r>
              <a:rPr lang="en-US" sz="3200" b="1" dirty="0">
                <a:solidFill>
                  <a:srgbClr val="0070C0"/>
                </a:solidFill>
              </a:rPr>
              <a:t> sang </a:t>
            </a:r>
            <a:r>
              <a:rPr lang="en-US" sz="3200" b="1" dirty="0" err="1">
                <a:solidFill>
                  <a:srgbClr val="0070C0"/>
                </a:solidFill>
              </a:rPr>
              <a:t>phải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lớn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hơn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lớn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err="1">
                <a:solidFill>
                  <a:srgbClr val="0070C0"/>
                </a:solidFill>
              </a:rPr>
              <a:t>hơn</a:t>
            </a:r>
            <a:r>
              <a:rPr lang="en-US" sz="3200" b="1" smtClean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  <a:p>
            <a:pPr marL="236538" indent="-236538">
              <a:buFontTx/>
              <a:buChar char="-"/>
              <a:tabLst>
                <a:tab pos="236538" algn="l"/>
              </a:tabLst>
            </a:pP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/>
              <a:t>các </a:t>
            </a:r>
            <a:r>
              <a:rPr lang="en-US" sz="3200" b="1" dirty="0" err="1"/>
              <a:t>cặp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ở </a:t>
            </a:r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giống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nhau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err="1">
                <a:solidFill>
                  <a:srgbClr val="0070C0"/>
                </a:solidFill>
              </a:rPr>
              <a:t>thì</a:t>
            </a:r>
            <a:r>
              <a:rPr lang="en-US" sz="3200" b="1">
                <a:solidFill>
                  <a:srgbClr val="0070C0"/>
                </a:solidFill>
              </a:rPr>
              <a:t> </a:t>
            </a:r>
            <a:r>
              <a:rPr lang="en-US" sz="3200" b="1" smtClean="0">
                <a:solidFill>
                  <a:srgbClr val="0070C0"/>
                </a:solidFill>
              </a:rPr>
              <a:t>hai số  </a:t>
            </a:r>
            <a:r>
              <a:rPr lang="en-US" sz="3200" b="1" dirty="0" err="1">
                <a:solidFill>
                  <a:srgbClr val="0070C0"/>
                </a:solidFill>
              </a:rPr>
              <a:t>đó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bằng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nhau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1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FCC3CD-9776-FFC1-56C4-DEC5D83AC83C}"/>
              </a:ext>
            </a:extLst>
          </p:cNvPr>
          <p:cNvSpPr txBox="1"/>
          <p:nvPr/>
        </p:nvSpPr>
        <p:spPr>
          <a:xfrm>
            <a:off x="752080" y="2676518"/>
            <a:ext cx="10687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So sánh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36538" algn="l"/>
                <a:tab pos="28098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 số cùng hàng đầu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365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 smtClean="0">
                <a:solidFill>
                  <a:srgbClr val="0070C0"/>
                </a:solidFill>
                <a:latin typeface="Calibri"/>
              </a:rPr>
              <a:t>hai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 đó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709422" y="1204898"/>
            <a:ext cx="598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a</a:t>
            </a:r>
            <a:r>
              <a:rPr lang="en-US" sz="3200" b="1" smtClean="0">
                <a:solidFill>
                  <a:srgbClr val="C00000"/>
                </a:solidFill>
              </a:rPr>
              <a:t>) So </a:t>
            </a:r>
            <a:r>
              <a:rPr lang="en-US" sz="3200" b="1" dirty="0" err="1">
                <a:solidFill>
                  <a:srgbClr val="C00000"/>
                </a:solidFill>
              </a:rPr>
              <a:t>sánh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hai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err="1">
                <a:solidFill>
                  <a:srgbClr val="C00000"/>
                </a:solidFill>
              </a:rPr>
              <a:t>khác</a:t>
            </a:r>
            <a:r>
              <a:rPr lang="en-US" sz="3200" b="1">
                <a:solidFill>
                  <a:srgbClr val="C00000"/>
                </a:solidFill>
              </a:rPr>
              <a:t> </a:t>
            </a:r>
            <a:r>
              <a:rPr lang="en-US" sz="3200" b="1" smtClean="0">
                <a:solidFill>
                  <a:srgbClr val="C00000"/>
                </a:solidFill>
              </a:rPr>
              <a:t>số chữ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36A4A1-23CE-866E-1A9C-18112D60A5C1}"/>
              </a:ext>
            </a:extLst>
          </p:cNvPr>
          <p:cNvSpPr txBox="1"/>
          <p:nvPr/>
        </p:nvSpPr>
        <p:spPr>
          <a:xfrm>
            <a:off x="1092129" y="1789673"/>
            <a:ext cx="801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Trong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hai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/>
              <a:t>ít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/>
              <a:t>bé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458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6517" y="203647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915BE-72FA-2247-07EC-A0E9A1BBD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844" y="516835"/>
            <a:ext cx="9812029" cy="1340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C0C9C0-CA57-7033-559D-EAE150654D19}"/>
              </a:ext>
            </a:extLst>
          </p:cNvPr>
          <p:cNvSpPr txBox="1"/>
          <p:nvPr/>
        </p:nvSpPr>
        <p:spPr>
          <a:xfrm>
            <a:off x="1331844" y="2577484"/>
            <a:ext cx="4597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a) 2173        785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4E17F-8A5F-F451-0421-4FC7E57E7082}"/>
              </a:ext>
            </a:extLst>
          </p:cNvPr>
          <p:cNvSpPr txBox="1"/>
          <p:nvPr/>
        </p:nvSpPr>
        <p:spPr>
          <a:xfrm>
            <a:off x="6899789" y="2577485"/>
            <a:ext cx="4597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b) 7489        7489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68E2A4-179D-6766-73B4-AAAECE133B4D}"/>
              </a:ext>
            </a:extLst>
          </p:cNvPr>
          <p:cNvSpPr txBox="1"/>
          <p:nvPr/>
        </p:nvSpPr>
        <p:spPr>
          <a:xfrm>
            <a:off x="3939354" y="4532941"/>
            <a:ext cx="4597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c) 5386        5368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14C51843-002C-7218-D63A-4001730C33C3}"/>
              </a:ext>
            </a:extLst>
          </p:cNvPr>
          <p:cNvSpPr/>
          <p:nvPr/>
        </p:nvSpPr>
        <p:spPr>
          <a:xfrm>
            <a:off x="3175393" y="2657791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4B7335FD-8574-A783-CB73-22BCF2D125EF}"/>
              </a:ext>
            </a:extLst>
          </p:cNvPr>
          <p:cNvSpPr/>
          <p:nvPr/>
        </p:nvSpPr>
        <p:spPr>
          <a:xfrm>
            <a:off x="8775289" y="2657791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10BB31C4-5B13-6290-594F-3C41C6ADDF45}"/>
              </a:ext>
            </a:extLst>
          </p:cNvPr>
          <p:cNvSpPr/>
          <p:nvPr/>
        </p:nvSpPr>
        <p:spPr>
          <a:xfrm>
            <a:off x="5706917" y="4593676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AC33877E-75DD-56B4-E53D-1FBA80765B83}"/>
              </a:ext>
            </a:extLst>
          </p:cNvPr>
          <p:cNvSpPr/>
          <p:nvPr/>
        </p:nvSpPr>
        <p:spPr>
          <a:xfrm>
            <a:off x="3175393" y="2645924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&gt;</a:t>
            </a: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300ACBC-420B-A4E5-6FD8-5D415A31F92E}"/>
              </a:ext>
            </a:extLst>
          </p:cNvPr>
          <p:cNvSpPr/>
          <p:nvPr/>
        </p:nvSpPr>
        <p:spPr>
          <a:xfrm>
            <a:off x="8775289" y="2638219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=</a:t>
            </a: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52B1A0B8-E268-262D-955C-42CA6AF7347E}"/>
              </a:ext>
            </a:extLst>
          </p:cNvPr>
          <p:cNvSpPr/>
          <p:nvPr/>
        </p:nvSpPr>
        <p:spPr>
          <a:xfrm>
            <a:off x="5706917" y="4599715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2616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997888" y="593505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BCD88-03D5-31A9-DB6F-DC5B5DEA1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10" y="738529"/>
            <a:ext cx="9653280" cy="1650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08F620-E7CF-8FB0-F679-BE834A635EA0}"/>
              </a:ext>
            </a:extLst>
          </p:cNvPr>
          <p:cNvSpPr txBox="1"/>
          <p:nvPr/>
        </p:nvSpPr>
        <p:spPr>
          <a:xfrm>
            <a:off x="1275253" y="2969430"/>
            <a:ext cx="4597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a) 1km          1210m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8A6C7-B412-6C87-A41E-D84EA15BC1E4}"/>
              </a:ext>
            </a:extLst>
          </p:cNvPr>
          <p:cNvSpPr txBox="1"/>
          <p:nvPr/>
        </p:nvSpPr>
        <p:spPr>
          <a:xfrm>
            <a:off x="6096000" y="2989002"/>
            <a:ext cx="5422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b) 5743dm         5085dm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A802B-6E69-A1E8-54C0-2FC941972886}"/>
              </a:ext>
            </a:extLst>
          </p:cNvPr>
          <p:cNvSpPr txBox="1"/>
          <p:nvPr/>
        </p:nvSpPr>
        <p:spPr>
          <a:xfrm>
            <a:off x="3118802" y="4892556"/>
            <a:ext cx="5312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c) 3700 cm        370dm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B6FACDFD-7B7F-0E43-7862-76D0D152252C}"/>
              </a:ext>
            </a:extLst>
          </p:cNvPr>
          <p:cNvSpPr/>
          <p:nvPr/>
        </p:nvSpPr>
        <p:spPr>
          <a:xfrm>
            <a:off x="3118802" y="3049737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?</a:t>
            </a: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59C804D9-F3A9-CA0A-BC64-2C4CCB5849C9}"/>
              </a:ext>
            </a:extLst>
          </p:cNvPr>
          <p:cNvSpPr/>
          <p:nvPr/>
        </p:nvSpPr>
        <p:spPr>
          <a:xfrm>
            <a:off x="8718698" y="3049737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38622155-FB79-ACFC-3FA3-1013FD8BA2C7}"/>
              </a:ext>
            </a:extLst>
          </p:cNvPr>
          <p:cNvSpPr/>
          <p:nvPr/>
        </p:nvSpPr>
        <p:spPr>
          <a:xfrm>
            <a:off x="5650326" y="4985622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0A8D61FD-B8DD-B662-D61B-B6366674E2F2}"/>
              </a:ext>
            </a:extLst>
          </p:cNvPr>
          <p:cNvSpPr/>
          <p:nvPr/>
        </p:nvSpPr>
        <p:spPr>
          <a:xfrm>
            <a:off x="3118802" y="3037870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&lt;</a:t>
            </a: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F3399969-AF64-7A30-D1F5-4D3495D14102}"/>
              </a:ext>
            </a:extLst>
          </p:cNvPr>
          <p:cNvSpPr/>
          <p:nvPr/>
        </p:nvSpPr>
        <p:spPr>
          <a:xfrm>
            <a:off x="8718698" y="3030165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&gt;</a:t>
            </a: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61491308-54E8-C880-1580-018C0E04A6C3}"/>
              </a:ext>
            </a:extLst>
          </p:cNvPr>
          <p:cNvSpPr/>
          <p:nvPr/>
        </p:nvSpPr>
        <p:spPr>
          <a:xfrm>
            <a:off x="5650326" y="4991661"/>
            <a:ext cx="589935" cy="586416"/>
          </a:xfrm>
          <a:prstGeom prst="round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606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 dirty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 dirty="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78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9237A-3164-A35C-8400-ACCA4F34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818" y="524261"/>
            <a:ext cx="6939435" cy="48307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376575" y="3634879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9376575" y="1754709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376575" y="2694794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76575" y="4574964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9237A-3164-A35C-8400-ACCA4F34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03" y="802557"/>
            <a:ext cx="3772915" cy="2626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421059-4518-637E-A4C1-E462079A3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778" y="1022551"/>
            <a:ext cx="6041325" cy="21028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1697128-02FA-086F-F206-D0B576D18767}"/>
              </a:ext>
            </a:extLst>
          </p:cNvPr>
          <p:cNvSpPr/>
          <p:nvPr/>
        </p:nvSpPr>
        <p:spPr>
          <a:xfrm>
            <a:off x="782795" y="1022551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F75FA-38D5-7F07-D17F-1A1FA03A2662}"/>
              </a:ext>
            </a:extLst>
          </p:cNvPr>
          <p:cNvSpPr txBox="1"/>
          <p:nvPr/>
        </p:nvSpPr>
        <p:spPr>
          <a:xfrm>
            <a:off x="1110786" y="3602309"/>
            <a:ext cx="923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a) Con </a:t>
            </a:r>
            <a:r>
              <a:rPr lang="en-US" sz="4000" b="1" dirty="0" err="1">
                <a:solidFill>
                  <a:srgbClr val="0070C0"/>
                </a:solidFill>
              </a:rPr>
              <a:t>sông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dài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nhất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là</a:t>
            </a:r>
            <a:r>
              <a:rPr lang="en-US" sz="4000" b="1" dirty="0">
                <a:solidFill>
                  <a:srgbClr val="0070C0"/>
                </a:solidFill>
              </a:rPr>
              <a:t>: </a:t>
            </a:r>
            <a:r>
              <a:rPr lang="en-US" sz="4000" b="1" dirty="0" err="1">
                <a:solidFill>
                  <a:srgbClr val="0070C0"/>
                </a:solidFill>
              </a:rPr>
              <a:t>Sông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Mê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Kông</a:t>
            </a:r>
            <a:r>
              <a:rPr lang="en-US" sz="4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21E72-9413-FA1F-9B20-207C8F9BBC69}"/>
              </a:ext>
            </a:extLst>
          </p:cNvPr>
          <p:cNvSpPr txBox="1"/>
          <p:nvPr/>
        </p:nvSpPr>
        <p:spPr>
          <a:xfrm>
            <a:off x="1110785" y="4310195"/>
            <a:ext cx="923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b) Con </a:t>
            </a:r>
            <a:r>
              <a:rPr lang="en-US" sz="4000" b="1" dirty="0" err="1">
                <a:solidFill>
                  <a:srgbClr val="0070C0"/>
                </a:solidFill>
              </a:rPr>
              <a:t>sông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ngắn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nhất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là</a:t>
            </a:r>
            <a:r>
              <a:rPr lang="en-US" sz="4000" b="1" dirty="0">
                <a:solidFill>
                  <a:srgbClr val="0070C0"/>
                </a:solidFill>
              </a:rPr>
              <a:t>: </a:t>
            </a:r>
            <a:r>
              <a:rPr lang="en-US" sz="4000" b="1" dirty="0" err="1">
                <a:solidFill>
                  <a:srgbClr val="0070C0"/>
                </a:solidFill>
              </a:rPr>
              <a:t>Sông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Mã</a:t>
            </a:r>
            <a:r>
              <a:rPr lang="en-US" sz="40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48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446398" y="217493"/>
            <a:ext cx="11219742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mtClean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cách so sánh các số trong phạm vi 10 000.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46398" y="1142873"/>
            <a:ext cx="11219742" cy="437334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CC3CD-9776-FFC1-56C4-DEC5D83AC83C}"/>
              </a:ext>
            </a:extLst>
          </p:cNvPr>
          <p:cNvSpPr txBox="1"/>
          <p:nvPr/>
        </p:nvSpPr>
        <p:spPr>
          <a:xfrm>
            <a:off x="752080" y="2676518"/>
            <a:ext cx="10914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So sánh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hai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 số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36538" algn="l"/>
                <a:tab pos="28098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 số cùng hàng đầu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236538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số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709422" y="1204898"/>
            <a:ext cx="598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</a:rPr>
              <a:t>a</a:t>
            </a:r>
            <a:r>
              <a:rPr lang="en-US" sz="3200" b="1" smtClean="0">
                <a:solidFill>
                  <a:srgbClr val="C00000"/>
                </a:solidFill>
              </a:rPr>
              <a:t>) So </a:t>
            </a:r>
            <a:r>
              <a:rPr lang="en-US" sz="3200" b="1" dirty="0" err="1">
                <a:solidFill>
                  <a:srgbClr val="C00000"/>
                </a:solidFill>
              </a:rPr>
              <a:t>sánh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hai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err="1">
                <a:solidFill>
                  <a:srgbClr val="C00000"/>
                </a:solidFill>
              </a:rPr>
              <a:t>khác</a:t>
            </a:r>
            <a:r>
              <a:rPr lang="en-US" sz="3200" b="1">
                <a:solidFill>
                  <a:srgbClr val="C00000"/>
                </a:solidFill>
              </a:rPr>
              <a:t> </a:t>
            </a:r>
            <a:r>
              <a:rPr lang="en-US" sz="3200" b="1" smtClean="0">
                <a:solidFill>
                  <a:srgbClr val="C00000"/>
                </a:solidFill>
              </a:rPr>
              <a:t>số chữ </a:t>
            </a:r>
            <a:r>
              <a:rPr lang="en-US" sz="3200" b="1" dirty="0" err="1">
                <a:solidFill>
                  <a:srgbClr val="C00000"/>
                </a:solidFill>
              </a:rPr>
              <a:t>số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6A4A1-23CE-866E-1A9C-18112D60A5C1}"/>
              </a:ext>
            </a:extLst>
          </p:cNvPr>
          <p:cNvSpPr txBox="1"/>
          <p:nvPr/>
        </p:nvSpPr>
        <p:spPr>
          <a:xfrm>
            <a:off x="1092129" y="1789673"/>
            <a:ext cx="8011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Trong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hai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dirty="0">
                <a:solidFill>
                  <a:srgbClr val="0070C0"/>
                </a:solidFill>
              </a:rPr>
              <a:t>: </a:t>
            </a:r>
            <a:r>
              <a:rPr lang="en-US" sz="3200" b="1" dirty="0" err="1">
                <a:solidFill>
                  <a:srgbClr val="0070C0"/>
                </a:solidFill>
              </a:rPr>
              <a:t>Số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/>
              <a:t>ít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/>
              <a:t>bé</a:t>
            </a:r>
            <a:r>
              <a:rPr lang="en-US" sz="3200" b="1" dirty="0"/>
              <a:t> </a:t>
            </a:r>
            <a:r>
              <a:rPr lang="en-US" sz="3200" b="1" dirty="0" err="1"/>
              <a:t>hơn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22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98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So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sánh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p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hạm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vi 10 000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39459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smtClean="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  <a:endParaRPr lang="en-US" sz="900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27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195868" y="278992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359549" y="2178159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02280" y="1317555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biệt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các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em</a:t>
            </a:r>
            <a:r>
              <a:rPr lang="en-US" sz="8800" b="1" dirty="0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76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9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6" name="Oval 5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9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1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12633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4" name="Oval 3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1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2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14" name="Oval 13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17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 rotWithShape="1">
          <a:blip r:embed="rId11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22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5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6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7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ĐC SHARE MIỄN PHÍ BỞI NK POWERSKILLS"/>
          <p:cNvSpPr txBox="1"/>
          <p:nvPr/>
        </p:nvSpPr>
        <p:spPr>
          <a:xfrm>
            <a:off x="763032" y="898769"/>
            <a:ext cx="10229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smtClean="0">
                <a:solidFill>
                  <a:schemeClr val="bg1"/>
                </a:solidFill>
              </a:rPr>
              <a:t>Điền dấu thích hợp vào ô trống:</a:t>
            </a:r>
          </a:p>
          <a:p>
            <a:pPr lvl="0" algn="ctr"/>
            <a:r>
              <a:rPr lang="en-US" sz="4000" b="1" smtClean="0">
                <a:solidFill>
                  <a:srgbClr val="FFFF00"/>
                </a:solidFill>
              </a:rPr>
              <a:t>342 </a:t>
            </a:r>
            <a:r>
              <a:rPr lang="en-US" sz="4000" b="1" smtClean="0">
                <a:solidFill>
                  <a:srgbClr val="FFFF00"/>
                </a:solidFill>
                <a:sym typeface="Webdings" panose="05030102010509060703" pitchFamily="18" charset="2"/>
              </a:rPr>
              <a:t></a:t>
            </a:r>
            <a:r>
              <a:rPr lang="en-US" sz="4000" b="1" smtClean="0">
                <a:solidFill>
                  <a:srgbClr val="FFFF00"/>
                </a:solidFill>
              </a:rPr>
              <a:t> 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2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0" grpId="0"/>
      <p:bldP spid="3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4" name="Oval 3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0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15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6365" y="56997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B. &lt;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.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=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</a:t>
            </a:r>
            <a:r>
              <a:rPr lang="en-US" sz="4000">
                <a:solidFill>
                  <a:prstClr val="white"/>
                </a:solidFill>
              </a:rPr>
              <a:t>. </a:t>
            </a:r>
            <a:r>
              <a:rPr lang="en-US" sz="4000" smtClean="0">
                <a:solidFill>
                  <a:prstClr val="white"/>
                </a:solidFill>
              </a:rPr>
              <a:t>&gt;</a:t>
            </a:r>
            <a:endParaRPr lang="en-US" sz="4000" dirty="0">
              <a:solidFill>
                <a:prstClr val="white"/>
              </a:solidFill>
            </a:endParaRP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42959" y="53908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00203" y="1254168"/>
            <a:ext cx="10500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Điền dấu thích hợp vào ô trống:</a:t>
            </a:r>
          </a:p>
          <a:p>
            <a:pPr lvl="0" algn="ctr"/>
            <a:r>
              <a:rPr lang="en-US" sz="4000" b="1">
                <a:solidFill>
                  <a:srgbClr val="FFFF00"/>
                </a:solidFill>
              </a:rPr>
              <a:t>342 </a:t>
            </a:r>
            <a:r>
              <a:rPr lang="en-US" sz="4000" b="1">
                <a:solidFill>
                  <a:srgbClr val="FFFF00"/>
                </a:solidFill>
                <a:sym typeface="Webdings" panose="05030102010509060703" pitchFamily="18" charset="2"/>
              </a:rPr>
              <a:t>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smtClean="0">
                <a:solidFill>
                  <a:srgbClr val="FFFF00"/>
                </a:solidFill>
              </a:rPr>
              <a:t>387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7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4" name="Oval 3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12" name="Oval 1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1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19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</a:t>
            </a:r>
            <a:r>
              <a:rPr lang="en-US" sz="4000" b="1" smtClean="0">
                <a:solidFill>
                  <a:schemeClr val="bg1"/>
                </a:solidFill>
                <a:cs typeface="Calibri" panose="020F0502020204030204" pitchFamily="34" charset="0"/>
              </a:rPr>
              <a:t>&gt;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</a:t>
            </a:r>
            <a:r>
              <a:rPr lang="en-US" sz="4000">
                <a:solidFill>
                  <a:schemeClr val="bg1"/>
                </a:solidFill>
              </a:rPr>
              <a:t>. </a:t>
            </a:r>
            <a:r>
              <a:rPr lang="en-US" sz="4000" b="1" smtClean="0">
                <a:solidFill>
                  <a:schemeClr val="bg1"/>
                </a:solidFill>
                <a:cs typeface="Calibri" panose="020F0502020204030204" pitchFamily="34" charset="0"/>
              </a:rPr>
              <a:t>&lt;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</a:t>
            </a:r>
            <a:r>
              <a:rPr lang="en-US" sz="4000">
                <a:solidFill>
                  <a:schemeClr val="bg1"/>
                </a:solidFill>
              </a:rPr>
              <a:t>. </a:t>
            </a:r>
            <a:r>
              <a:rPr lang="en-US" sz="4000" b="1" smtClean="0">
                <a:solidFill>
                  <a:schemeClr val="bg1"/>
                </a:solidFill>
                <a:cs typeface="Calibri" panose="020F0502020204030204" pitchFamily="34" charset="0"/>
              </a:rPr>
              <a:t>=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00203" y="1254168"/>
            <a:ext cx="10500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Điền dấu thích hợp vào ô trống:</a:t>
            </a:r>
          </a:p>
          <a:p>
            <a:pPr lvl="0" algn="ctr"/>
            <a:r>
              <a:rPr lang="en-US" sz="4000" b="1" smtClean="0">
                <a:solidFill>
                  <a:srgbClr val="FFFF00"/>
                </a:solidFill>
              </a:rPr>
              <a:t>659 </a:t>
            </a:r>
            <a:r>
              <a:rPr lang="en-US" sz="4000" b="1">
                <a:solidFill>
                  <a:srgbClr val="FFFF00"/>
                </a:solidFill>
                <a:sym typeface="Webdings" panose="05030102010509060703" pitchFamily="18" charset="2"/>
              </a:rPr>
              <a:t>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smtClean="0">
                <a:solidFill>
                  <a:srgbClr val="FFFF00"/>
                </a:solidFill>
              </a:rPr>
              <a:t>596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7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499</Words>
  <Application>Microsoft Office PowerPoint</Application>
  <PresentationFormat>Widescreen</PresentationFormat>
  <Paragraphs>87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Fujiyama</vt:lpstr>
      <vt:lpstr>Tahoma</vt:lpstr>
      <vt:lpstr>Times New Roman</vt:lpstr>
      <vt:lpstr>UTM Alexander</vt:lpstr>
      <vt:lpstr>UTM Davida</vt:lpstr>
      <vt:lpstr>UTM HelvetIns</vt:lpstr>
      <vt:lpstr>Verdana</vt:lpstr>
      <vt:lpstr>Webdings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2022-04-17T00:48:35Z</dcterms:created>
  <dcterms:modified xsi:type="dcterms:W3CDTF">2023-07-20T07:55:07Z</dcterms:modified>
</cp:coreProperties>
</file>