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710" r:id="rId3"/>
    <p:sldMasterId id="2147483726" r:id="rId4"/>
    <p:sldMasterId id="2147483739" r:id="rId5"/>
    <p:sldMasterId id="2147483752" r:id="rId6"/>
  </p:sldMasterIdLst>
  <p:notesMasterIdLst>
    <p:notesMasterId r:id="rId24"/>
  </p:notesMasterIdLst>
  <p:sldIdLst>
    <p:sldId id="256" r:id="rId7"/>
    <p:sldId id="400" r:id="rId8"/>
    <p:sldId id="328" r:id="rId9"/>
    <p:sldId id="329" r:id="rId10"/>
    <p:sldId id="330" r:id="rId11"/>
    <p:sldId id="333" r:id="rId12"/>
    <p:sldId id="334" r:id="rId13"/>
    <p:sldId id="339" r:id="rId14"/>
    <p:sldId id="305" r:id="rId15"/>
    <p:sldId id="401" r:id="rId16"/>
    <p:sldId id="293" r:id="rId17"/>
    <p:sldId id="402" r:id="rId18"/>
    <p:sldId id="396" r:id="rId19"/>
    <p:sldId id="268" r:id="rId20"/>
    <p:sldId id="395" r:id="rId21"/>
    <p:sldId id="278" r:id="rId22"/>
    <p:sldId id="271" r:id="rId2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21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04D05D-2DEE-4F8C-9AD4-85FAFE77551B}" type="datetimeFigureOut">
              <a:rPr lang="vi-VN" smtClean="0"/>
              <a:t>12/03/2024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3884C5-00C4-4DD8-93E3-5209E420C3D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720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5941B2-6AF1-40DE-B8CF-A0E19FDAC7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7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9.png"/><Relationship Id="rId16" Type="http://schemas.openxmlformats.org/officeDocument/2006/relationships/image" Target="../media/image2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3.png"/><Relationship Id="rId11" Type="http://schemas.microsoft.com/office/2007/relationships/hdphoto" Target="../media/hdphoto1.wdp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3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26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2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EC274-385E-493F-B839-0174A9E23DB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7D22C-17A8-441B-A76B-2A3F5DB63A2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818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2487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6420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00187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26271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06746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52070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96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94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47499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27906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58986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485134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245681"/>
      </p:ext>
    </p:extLst>
  </p:cSld>
  <p:clrMapOvr>
    <a:masterClrMapping/>
  </p:clrMapOvr>
  <p:transition spd="slow" advTm="3000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2024/3/12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06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652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254894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75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35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49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67579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181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2024/3/12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637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36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47130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031747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566502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8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76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DE969-3AFA-F3ED-73BA-75422E2DD4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3155C8-84FC-AA72-C4C3-69FB96809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90A56-EA96-491B-DC39-98A01D2BF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F2799-2F90-E386-2C4E-C74CC8053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59FC6-5598-7074-B841-27A0FB73D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27005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092FB-F7CC-F2D4-8200-10F0A44D5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D54E0-F608-12A0-C294-AF0A01103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2A400-B402-802B-686B-710221180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2A6B5-376B-AE45-DE71-2F17EBC73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49AC6-4D43-566A-0ECE-99E196D55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853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77F90-4D7D-79BE-A7FC-E5525DB91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FCE39B-A7CE-ACDE-9A60-5FC92DCE5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810FE-6F99-9CDA-4708-5D0B5C0AF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ED6926-FB12-6884-9841-60D5BD656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866F7-E0D7-DE94-84F8-D4F847983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0992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0E9D7-82B9-94B3-2D59-FFC8C238A7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610A5-AE46-B466-15D8-8FBD9B30A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7FF2CB-219E-1D28-9643-EE7D7D97A0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E4EA6-4554-EA06-5F6A-3B3AFFCC1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F0B3CB-FCC7-E0EE-3F33-92FBB880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6CF6-A426-F5BC-99F8-9D45160ED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45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6BBB59-3F4F-8300-42D9-9EE28538D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2D7AEB-1106-34FC-C2A4-67A7A890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BAEC6C-A0C7-67A7-545A-FEA5062536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646D8C5-2345-AB6A-01D8-02E7AD8012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B22171-F35E-B553-2A2F-70929624DC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A30DEC-2237-1F9D-20CA-A7044A04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5F1C4A-3DCF-6D2C-C686-85E9A516F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ACBFCAD-6BCF-CC64-395C-0C1CCC56D1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957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1D28E-3DBA-64CB-DE38-E593AD661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005C80-F9AF-DEA5-D74F-2B004BC59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A96CA-B1E7-050C-2506-3E6F02A8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93D6AB-2AD9-B7AD-7B85-4224890DE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73694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584E9-CB02-3C63-6DD7-2560FE1AE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32B94A-D830-8690-6DBE-5687D300B0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0AA3FF-C3B0-2E7A-354C-889C0458F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4061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A839-4BBF-74D9-426A-78312D07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15823-8F8E-A3CD-8A65-C36EC248D2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6C597D-7FE0-689C-8CE6-E1A2CCB753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4611BB-C252-17DE-6AEF-E7AC85BC0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CFBD9F-1325-F3D1-E5A9-B93A5772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2EDEC-E5FC-68B9-00EE-5A0D5731F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1223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66B0-E43C-3262-112A-592E82F41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E22A58-9F7A-B9B6-99E3-5BD5694EAE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C354F-2EB5-7133-EA7E-D71CEC1410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CE4FA-8E23-24DB-CFEC-CCF120C96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5E8B9A-DE34-A599-EC2E-52BB1364B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623F15-374C-2D35-5DBA-789CA516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7259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1EB51-08FC-D45F-470C-26D2A69A5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D54D71-401E-9E8B-D8FA-6B9B99620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8FFA5-147F-97E3-2566-EA05D7E45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95E34F-4052-EA25-2AB9-56D32B157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DB7A1-5551-CA33-20B8-5B9B3CD0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824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457F2-3762-5F3C-3C49-30DEA5A5E7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A908C-8EC3-8C7C-81D9-BB8A033FB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7333A-0C40-F027-783C-C4C436996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4CB252-B598-F681-274D-F93C220DB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5CD45-B926-FD0F-D7F8-CCFC64D48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97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120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01229"/>
      </p:ext>
    </p:extLst>
  </p:cSld>
  <p:clrMapOvr>
    <a:masterClrMapping/>
  </p:clrMapOvr>
  <p:transition spd="slow" advTm="3000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6387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9486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43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310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49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942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9496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56729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88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660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059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5199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zh-CN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7032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568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262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93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676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4934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53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13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3818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1326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3324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3197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2E465-4999-44B8-8DDB-4D9432A765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731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>
            <a:fillRect/>
          </a:stretch>
        </p:blipFill>
        <p:spPr>
          <a:xfrm>
            <a:off x="10971216" y="1877841"/>
            <a:ext cx="1220785" cy="13147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>
            <a:fillRect/>
          </a:stretch>
        </p:blipFill>
        <p:spPr>
          <a:xfrm>
            <a:off x="0" y="2229823"/>
            <a:ext cx="1006029" cy="842932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890353"/>
            <a:ext cx="12192000" cy="3967648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37" y="1320111"/>
            <a:ext cx="1244012" cy="106523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55" y="1320111"/>
            <a:ext cx="567900" cy="142651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076" y="1320111"/>
            <a:ext cx="1012983" cy="1261768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4476121" y="1589047"/>
            <a:ext cx="780057" cy="120032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>
            <a:fillRect/>
          </a:stretch>
        </p:blipFill>
        <p:spPr>
          <a:xfrm>
            <a:off x="9256769" y="494271"/>
            <a:ext cx="838584" cy="2207741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>
            <a:fillRect/>
          </a:stretch>
        </p:blipFill>
        <p:spPr>
          <a:xfrm>
            <a:off x="0" y="1936177"/>
            <a:ext cx="12192000" cy="104592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687" y="2120001"/>
            <a:ext cx="1627115" cy="65962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41" y="1008039"/>
            <a:ext cx="482227" cy="111196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1049" y="2139683"/>
            <a:ext cx="976319" cy="39579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17" y="2340547"/>
            <a:ext cx="1047145" cy="39807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6825" y="1214247"/>
            <a:ext cx="2400049" cy="18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42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427235"/>
      </p:ext>
    </p:extLst>
  </p:cSld>
  <p:clrMapOvr>
    <a:masterClrMapping/>
  </p:clrMapOvr>
  <p:transition spd="med" advClick="0" advTm="3000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7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7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7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66758536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323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758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ags" Target="../tags/tag3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ags" Target="../tags/tag2.xml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1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/>
              <a:t>12/3/2024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843429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2024/3/12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55F3D8-BD0A-4C23-A818-EA0E1FB622A8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UTM Ong Do Gia" panose="02040603050506020204" pitchFamily="18" charset="0"/>
              </a:rPr>
              <a:t>MĂNG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582F684-C933-444B-8440-6081226CC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3578544" y="-236258"/>
            <a:ext cx="2468202" cy="2528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BBA82F-504D-49B6-961B-4F2EC60DE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7350444" y="9374946"/>
            <a:ext cx="1031287" cy="10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8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23EF74-3806-AE1A-83C8-FAB404EC8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17B7FD-9868-2817-749C-AB05AE82D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D38B6-975F-9973-81AC-06C4DD25A4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455A4-6AC4-4360-9BBB-3C2ABC0CB696}" type="datetimeFigureOut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12/3/2024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10219-9839-36FE-B102-49762DD66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92DB6-EC58-E3BB-69A9-6975DE71E2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EAF18-1896-4293-81B9-729E9E292C95}" type="slidenum">
              <a:rPr lang="en-SG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SG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6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E0B1D9-99C7-4500-98CE-6825DA87401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BA78E-6C93-4099-A27E-32F6B45650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9Slide.vn - 2019">
            <a:extLst>
              <a:ext uri="{FF2B5EF4-FFF2-40B4-BE49-F238E27FC236}">
                <a16:creationId xmlns:a16="http://schemas.microsoft.com/office/drawing/2014/main" id="{83DDC98F-3025-4ED1-829C-5A07792F59E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E465-4999-44B8-8DDB-4D9432A765D6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96EF7C-D9C1-450D-8266-A8841D50F5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642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5.png"/><Relationship Id="rId7" Type="http://schemas.openxmlformats.org/officeDocument/2006/relationships/image" Target="../media/image6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56.png"/><Relationship Id="rId7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54.pn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6.png"/><Relationship Id="rId7" Type="http://schemas.openxmlformats.org/officeDocument/2006/relationships/image" Target="../media/image7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7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8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37.png"/><Relationship Id="rId26" Type="http://schemas.openxmlformats.org/officeDocument/2006/relationships/slide" Target="slide5.xml"/><Relationship Id="rId3" Type="http://schemas.openxmlformats.org/officeDocument/2006/relationships/image" Target="../media/image29.jpeg"/><Relationship Id="rId21" Type="http://schemas.openxmlformats.org/officeDocument/2006/relationships/image" Target="../media/image39.png"/><Relationship Id="rId34" Type="http://schemas.microsoft.com/office/2007/relationships/hdphoto" Target="../media/hdphoto16.wdp"/><Relationship Id="rId7" Type="http://schemas.microsoft.com/office/2007/relationships/hdphoto" Target="../media/hdphoto5.wdp"/><Relationship Id="rId12" Type="http://schemas.openxmlformats.org/officeDocument/2006/relationships/image" Target="../media/image34.png"/><Relationship Id="rId17" Type="http://schemas.microsoft.com/office/2007/relationships/hdphoto" Target="../media/hdphoto10.wdp"/><Relationship Id="rId25" Type="http://schemas.openxmlformats.org/officeDocument/2006/relationships/image" Target="../media/image41.png"/><Relationship Id="rId3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6.png"/><Relationship Id="rId20" Type="http://schemas.microsoft.com/office/2007/relationships/hdphoto" Target="../media/hdphoto11.wdp"/><Relationship Id="rId29" Type="http://schemas.openxmlformats.org/officeDocument/2006/relationships/slide" Target="slide7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31.png"/><Relationship Id="rId11" Type="http://schemas.microsoft.com/office/2007/relationships/hdphoto" Target="../media/hdphoto7.wdp"/><Relationship Id="rId24" Type="http://schemas.microsoft.com/office/2007/relationships/hdphoto" Target="../media/hdphoto13.wdp"/><Relationship Id="rId32" Type="http://schemas.openxmlformats.org/officeDocument/2006/relationships/slide" Target="slide6.xml"/><Relationship Id="rId5" Type="http://schemas.microsoft.com/office/2007/relationships/hdphoto" Target="../media/hdphoto4.wdp"/><Relationship Id="rId15" Type="http://schemas.microsoft.com/office/2007/relationships/hdphoto" Target="../media/hdphoto9.wdp"/><Relationship Id="rId23" Type="http://schemas.openxmlformats.org/officeDocument/2006/relationships/image" Target="../media/image40.png"/><Relationship Id="rId28" Type="http://schemas.microsoft.com/office/2007/relationships/hdphoto" Target="../media/hdphoto14.wdp"/><Relationship Id="rId10" Type="http://schemas.openxmlformats.org/officeDocument/2006/relationships/image" Target="../media/image33.png"/><Relationship Id="rId19" Type="http://schemas.openxmlformats.org/officeDocument/2006/relationships/image" Target="../media/image38.png"/><Relationship Id="rId31" Type="http://schemas.microsoft.com/office/2007/relationships/hdphoto" Target="../media/hdphoto15.wdp"/><Relationship Id="rId4" Type="http://schemas.openxmlformats.org/officeDocument/2006/relationships/image" Target="../media/image30.png"/><Relationship Id="rId9" Type="http://schemas.microsoft.com/office/2007/relationships/hdphoto" Target="../media/hdphoto6.wdp"/><Relationship Id="rId14" Type="http://schemas.openxmlformats.org/officeDocument/2006/relationships/image" Target="../media/image35.png"/><Relationship Id="rId22" Type="http://schemas.microsoft.com/office/2007/relationships/hdphoto" Target="../media/hdphoto12.wdp"/><Relationship Id="rId27" Type="http://schemas.openxmlformats.org/officeDocument/2006/relationships/image" Target="../media/image42.png"/><Relationship Id="rId30" Type="http://schemas.openxmlformats.org/officeDocument/2006/relationships/image" Target="../media/image43.png"/><Relationship Id="rId35" Type="http://schemas.openxmlformats.org/officeDocument/2006/relationships/slide" Target="slide9.xml"/><Relationship Id="rId8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7.png"/><Relationship Id="rId5" Type="http://schemas.microsoft.com/office/2007/relationships/hdphoto" Target="../media/hdphoto17.wdp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70.png"/><Relationship Id="rId5" Type="http://schemas.microsoft.com/office/2007/relationships/hdphoto" Target="../media/hdphoto17.wdp"/><Relationship Id="rId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" Target="slide4.xml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49.png"/><Relationship Id="rId5" Type="http://schemas.microsoft.com/office/2007/relationships/hdphoto" Target="../media/hdphoto17.wdp"/><Relationship Id="rId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949757" y="1564631"/>
            <a:ext cx="10292485" cy="216469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126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PHÉP</a:t>
            </a:r>
            <a:r>
              <a:rPr kumimoji="0" lang="en-US" altLang="zh-CN" sz="6000" b="0" i="0" u="none" strike="noStrike" kern="800" cap="none" spc="0" normalizeH="0" noProof="0" dirty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TRỪ PHÂN SỐ (TIẾP THEO)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570186" y="3831960"/>
            <a:ext cx="7051625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khoa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Trang 5</a:t>
            </a:r>
            <a:r>
              <a:rPr lang="en-US" sz="3000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8A5455-2BCF-B237-0478-3B5469E5D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5059E0D-B24A-08AC-D757-9A23105525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ADBEEA3-C046-882E-D53F-783FFD75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6F863FAF-7341-193B-E1D5-308882BC2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BED0510-D86A-A6FB-3622-63F876A02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94542246-4BC5-5EDF-8D4E-EBDC765C81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" y="-27622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3CF58BA4-81F1-53C5-C3D4-74833BEBBB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pic>
        <p:nvPicPr>
          <p:cNvPr id="3" name="Hình ảnh 2" descr="Ảnh có chứa văn bản, phim hoạt hình, hình mẫu, ảnh chụp màn hình&#10;&#10;Mô tả được tạo tự động">
            <a:extLst>
              <a:ext uri="{FF2B5EF4-FFF2-40B4-BE49-F238E27FC236}">
                <a16:creationId xmlns:a16="http://schemas.microsoft.com/office/drawing/2014/main" id="{D64F06B0-4291-E9B3-E4AB-8FD0D21F0F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22" y="652461"/>
            <a:ext cx="8208899" cy="18533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Hình chữ nhật 5">
                <a:extLst>
                  <a:ext uri="{FF2B5EF4-FFF2-40B4-BE49-F238E27FC236}">
                    <a16:creationId xmlns:a16="http://schemas.microsoft.com/office/drawing/2014/main" id="{419BE346-9C7A-00F6-9B87-E78B62C80052}"/>
                  </a:ext>
                </a:extLst>
              </p:cNvPr>
              <p:cNvSpPr/>
              <p:nvPr/>
            </p:nvSpPr>
            <p:spPr>
              <a:xfrm>
                <a:off x="3315476" y="2505806"/>
                <a:ext cx="4149013" cy="695931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2800" b="1" i="1" kern="120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 </m:t>
                    </m:r>
                    <m:f>
                      <m:fPr>
                        <m:ctrlPr>
                          <a:rPr lang="en-US" sz="2800" b="1" i="1" kern="12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1" kern="120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b="1" dirty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28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ình chữ nhật 5">
                <a:extLst>
                  <a:ext uri="{FF2B5EF4-FFF2-40B4-BE49-F238E27FC236}">
                    <a16:creationId xmlns:a16="http://schemas.microsoft.com/office/drawing/2014/main" id="{419BE346-9C7A-00F6-9B87-E78B62C800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476" y="2505806"/>
                <a:ext cx="4149013" cy="695931"/>
              </a:xfrm>
              <a:prstGeom prst="rect">
                <a:avLst/>
              </a:prstGeom>
              <a:blipFill>
                <a:blip r:embed="rId7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6562D84A-B559-848C-C05C-ED2E678DD4E3}"/>
              </a:ext>
            </a:extLst>
          </p:cNvPr>
          <p:cNvSpPr/>
          <p:nvPr/>
        </p:nvSpPr>
        <p:spPr>
          <a:xfrm>
            <a:off x="1614488" y="3256385"/>
            <a:ext cx="8126963" cy="5832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đưa về phép trừ hai phân số cùng mẫu số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A7A97C8A-92B7-6E37-9ACB-F9E995790430}"/>
                  </a:ext>
                </a:extLst>
              </p:cNvPr>
              <p:cNvSpPr/>
              <p:nvPr/>
            </p:nvSpPr>
            <p:spPr>
              <a:xfrm>
                <a:off x="1341743" y="3913707"/>
                <a:ext cx="9267021" cy="676468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quy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mẫu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2800" b="1" i="1" kern="120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kern="120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lang="en-US" sz="2800" b="1" i="1" kern="120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ta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𝒗</m:t>
                    </m:r>
                    <m:r>
                      <a:rPr lang="en-US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A7A97C8A-92B7-6E37-9ACB-F9E9957904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1743" y="3913707"/>
                <a:ext cx="9267021" cy="676468"/>
              </a:xfrm>
              <a:prstGeom prst="rect">
                <a:avLst/>
              </a:prstGeom>
              <a:blipFill>
                <a:blip r:embed="rId8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72608717-7772-592C-97AC-389F14D52D95}"/>
                  </a:ext>
                </a:extLst>
              </p:cNvPr>
              <p:cNvSpPr/>
              <p:nvPr/>
            </p:nvSpPr>
            <p:spPr>
              <a:xfrm>
                <a:off x="3339178" y="4622662"/>
                <a:ext cx="4136571" cy="693559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2800" b="1" i="1" kern="120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 </m:t>
                    </m:r>
                    <m:f>
                      <m:fPr>
                        <m:ctrlPr>
                          <a:rPr lang="en-US" sz="2800" b="1" i="1" kern="120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kern="120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2800" b="1" i="1" kern="1200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28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2800" b="1" i="1" smtClean="0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2800" b="1" i="1">
                        <a:solidFill>
                          <a:srgbClr val="FFFF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280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2800" b="1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280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72608717-7772-592C-97AC-389F14D52D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9178" y="4622662"/>
                <a:ext cx="4136571" cy="693559"/>
              </a:xfrm>
              <a:prstGeom prst="rect">
                <a:avLst/>
              </a:prstGeom>
              <a:blipFill>
                <a:blip r:embed="rId9"/>
                <a:stretch>
                  <a:fillRect b="-1025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ình chữ nhật 13">
            <a:extLst>
              <a:ext uri="{FF2B5EF4-FFF2-40B4-BE49-F238E27FC236}">
                <a16:creationId xmlns:a16="http://schemas.microsoft.com/office/drawing/2014/main" id="{F4CE85E2-08D3-9677-2DE6-D1445A234D5A}"/>
              </a:ext>
            </a:extLst>
          </p:cNvPr>
          <p:cNvSpPr/>
          <p:nvPr/>
        </p:nvSpPr>
        <p:spPr>
          <a:xfrm>
            <a:off x="1575610" y="5348708"/>
            <a:ext cx="9032780" cy="101370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trừ hai phân số khác mẫu số, ta quy đồng mẫu số hai phân số rồi trừ hai phân số đã quy đồng</a:t>
            </a:r>
          </a:p>
        </p:txBody>
      </p:sp>
    </p:spTree>
    <p:extLst>
      <p:ext uri="{BB962C8B-B14F-4D97-AF65-F5344CB8AC3E}">
        <p14:creationId xmlns:p14="http://schemas.microsoft.com/office/powerpoint/2010/main" val="321826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125044" y="1446496"/>
            <a:ext cx="5941911" cy="1938990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LUYỆN TẬP</a:t>
            </a:r>
          </a:p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800" cap="none" spc="0" normalizeH="0" baseline="0" noProof="0" dirty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9993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B32238-8F34-F753-AC1A-DA4917B26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CF63FB9-D4CA-1ACC-22A5-0BCF731A5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5BEAEC-3DFC-9F25-9414-EE4A30C02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A638D96A-1B54-047F-4591-0E2DE18CE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72" y="0"/>
            <a:ext cx="1639966" cy="1859441"/>
          </a:xfrm>
          <a:prstGeom prst="rect">
            <a:avLst/>
          </a:prstGeom>
        </p:spPr>
      </p:pic>
      <p:pic>
        <p:nvPicPr>
          <p:cNvPr id="13" name="Hình ảnh 12" descr="Reading cartoon bee">
            <a:extLst>
              <a:ext uri="{FF2B5EF4-FFF2-40B4-BE49-F238E27FC236}">
                <a16:creationId xmlns:a16="http://schemas.microsoft.com/office/drawing/2014/main" id="{B64F19AF-0AC7-4271-599A-CD81D0BFF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644" y="-26490"/>
            <a:ext cx="1638301" cy="1857375"/>
          </a:xfrm>
          <a:prstGeom prst="rect">
            <a:avLst/>
          </a:prstGeom>
        </p:spPr>
      </p:pic>
      <p:pic>
        <p:nvPicPr>
          <p:cNvPr id="14" name="Hình ảnh 13" descr="Cartoon bee with pencil">
            <a:extLst>
              <a:ext uri="{FF2B5EF4-FFF2-40B4-BE49-F238E27FC236}">
                <a16:creationId xmlns:a16="http://schemas.microsoft.com/office/drawing/2014/main" id="{84D0F3CE-3101-7522-9428-93ED3958F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177" y="5133975"/>
            <a:ext cx="1614488" cy="1724025"/>
          </a:xfrm>
          <a:prstGeom prst="rect">
            <a:avLst/>
          </a:prstGeom>
        </p:spPr>
      </p:pic>
      <p:pic>
        <p:nvPicPr>
          <p:cNvPr id="15" name="Hình ảnh 14" descr="Cartoon bee with pencil">
            <a:extLst>
              <a:ext uri="{FF2B5EF4-FFF2-40B4-BE49-F238E27FC236}">
                <a16:creationId xmlns:a16="http://schemas.microsoft.com/office/drawing/2014/main" id="{F4D4A54A-2193-6DA0-623B-91BBEA5F5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677" y="5086269"/>
            <a:ext cx="1614488" cy="1724025"/>
          </a:xfrm>
          <a:prstGeom prst="rect">
            <a:avLst/>
          </a:prstGeom>
        </p:spPr>
      </p:pic>
      <p:pic>
        <p:nvPicPr>
          <p:cNvPr id="3" name="Hình ảnh 2" descr="Ảnh có chứa phim hoạt hình&#10;&#10;Mô tả được tạo tự động">
            <a:extLst>
              <a:ext uri="{FF2B5EF4-FFF2-40B4-BE49-F238E27FC236}">
                <a16:creationId xmlns:a16="http://schemas.microsoft.com/office/drawing/2014/main" id="{54CFA91C-1A71-9FE1-E56A-AB5B027CA3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45" y="492955"/>
            <a:ext cx="9237306" cy="21027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ình chữ nhật 4">
                <a:extLst>
                  <a:ext uri="{FF2B5EF4-FFF2-40B4-BE49-F238E27FC236}">
                    <a16:creationId xmlns:a16="http://schemas.microsoft.com/office/drawing/2014/main" id="{F487FE96-D106-A095-12DB-F2977CCFA356}"/>
                  </a:ext>
                </a:extLst>
              </p:cNvPr>
              <p:cNvSpPr/>
              <p:nvPr/>
            </p:nvSpPr>
            <p:spPr>
              <a:xfrm>
                <a:off x="873653" y="2709838"/>
                <a:ext cx="5984033" cy="693559"/>
              </a:xfrm>
              <a:prstGeom prst="rect">
                <a:avLst/>
              </a:prstGeom>
              <a:noFill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1" kern="120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 </m:t>
                    </m:r>
                    <m:f>
                      <m:fPr>
                        <m:ctrlPr>
                          <a:rPr lang="en-US" sz="36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lang="en-US" sz="3600" b="1" i="1" kern="120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SG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SG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Hình chữ nhật 4">
                <a:extLst>
                  <a:ext uri="{FF2B5EF4-FFF2-40B4-BE49-F238E27FC236}">
                    <a16:creationId xmlns:a16="http://schemas.microsoft.com/office/drawing/2014/main" id="{F487FE96-D106-A095-12DB-F2977CCFA3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653" y="2709838"/>
                <a:ext cx="5984033" cy="693559"/>
              </a:xfrm>
              <a:prstGeom prst="rect">
                <a:avLst/>
              </a:prstGeom>
              <a:blipFill>
                <a:blip r:embed="rId6"/>
                <a:stretch>
                  <a:fillRect t="-9483" b="-2672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0C4E57B5-C77F-15FF-21EC-8A0A1139BD64}"/>
                  </a:ext>
                </a:extLst>
              </p:cNvPr>
              <p:cNvSpPr/>
              <p:nvPr/>
            </p:nvSpPr>
            <p:spPr>
              <a:xfrm>
                <a:off x="1364594" y="3693928"/>
                <a:ext cx="6534539" cy="693559"/>
              </a:xfrm>
              <a:prstGeom prst="rect">
                <a:avLst/>
              </a:prstGeom>
              <a:noFill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 kern="120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 </m:t>
                    </m:r>
                    <m:f>
                      <m:fPr>
                        <m:ctrlPr>
                          <a:rPr lang="en-US" sz="36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3600" b="1" i="1" kern="120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vi-VN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Hình chữ nhật 10">
                <a:extLst>
                  <a:ext uri="{FF2B5EF4-FFF2-40B4-BE49-F238E27FC236}">
                    <a16:creationId xmlns:a16="http://schemas.microsoft.com/office/drawing/2014/main" id="{0C4E57B5-C77F-15FF-21EC-8A0A1139BD6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4594" y="3693928"/>
                <a:ext cx="6534539" cy="693559"/>
              </a:xfrm>
              <a:prstGeom prst="rect">
                <a:avLst/>
              </a:prstGeom>
              <a:blipFill>
                <a:blip r:embed="rId7"/>
                <a:stretch>
                  <a:fillRect t="-9402" b="-2649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Hình chữ nhật 15">
                <a:extLst>
                  <a:ext uri="{FF2B5EF4-FFF2-40B4-BE49-F238E27FC236}">
                    <a16:creationId xmlns:a16="http://schemas.microsoft.com/office/drawing/2014/main" id="{A6CDD116-CBDC-9F7A-21C4-681997991FAE}"/>
                  </a:ext>
                </a:extLst>
              </p:cNvPr>
              <p:cNvSpPr/>
              <p:nvPr/>
            </p:nvSpPr>
            <p:spPr>
              <a:xfrm>
                <a:off x="1032680" y="4676074"/>
                <a:ext cx="7402602" cy="693559"/>
              </a:xfrm>
              <a:prstGeom prst="rect">
                <a:avLst/>
              </a:prstGeom>
              <a:noFill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  4 </a:t>
                </a:r>
                <a14:m>
                  <m:oMath xmlns:m="http://schemas.openxmlformats.org/officeDocument/2006/math">
                    <m:r>
                      <a:rPr lang="en-US" sz="3600" b="1" i="1" kern="120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 </m:t>
                    </m:r>
                    <m:f>
                      <m:fPr>
                        <m:ctrlPr>
                          <a:rPr lang="en-US" sz="36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kern="120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SG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SG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SG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Hình chữ nhật 15">
                <a:extLst>
                  <a:ext uri="{FF2B5EF4-FFF2-40B4-BE49-F238E27FC236}">
                    <a16:creationId xmlns:a16="http://schemas.microsoft.com/office/drawing/2014/main" id="{A6CDD116-CBDC-9F7A-21C4-681997991FA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680" y="4676074"/>
                <a:ext cx="7402602" cy="693559"/>
              </a:xfrm>
              <a:prstGeom prst="rect">
                <a:avLst/>
              </a:prstGeom>
              <a:blipFill>
                <a:blip r:embed="rId8"/>
                <a:stretch>
                  <a:fillRect t="-9402" b="-2649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Hình chữ nhật 16">
                <a:extLst>
                  <a:ext uri="{FF2B5EF4-FFF2-40B4-BE49-F238E27FC236}">
                    <a16:creationId xmlns:a16="http://schemas.microsoft.com/office/drawing/2014/main" id="{3A151565-A9A7-D606-96C5-D904C06CF24F}"/>
                  </a:ext>
                </a:extLst>
              </p:cNvPr>
              <p:cNvSpPr/>
              <p:nvPr/>
            </p:nvSpPr>
            <p:spPr>
              <a:xfrm>
                <a:off x="873653" y="5601501"/>
                <a:ext cx="8339244" cy="693559"/>
              </a:xfrm>
              <a:prstGeom prst="rect">
                <a:avLst/>
              </a:prstGeom>
              <a:noFill/>
            </p:spPr>
            <p:style>
              <a:lnRef idx="3">
                <a:schemeClr val="lt1"/>
              </a:lnRef>
              <a:fillRef idx="1">
                <a:schemeClr val="accent5"/>
              </a:fillRef>
              <a:effectRef idx="1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d)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kern="120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</m:t>
                    </m:r>
                    <m:r>
                      <a:rPr lang="en-US" sz="3600" b="1" i="1" kern="120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sz="3600" b="1" i="1" kern="120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SG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SG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SG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−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SG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SG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SG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sz="3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vi-VN" sz="36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7" name="Hình chữ nhật 16">
                <a:extLst>
                  <a:ext uri="{FF2B5EF4-FFF2-40B4-BE49-F238E27FC236}">
                    <a16:creationId xmlns:a16="http://schemas.microsoft.com/office/drawing/2014/main" id="{3A151565-A9A7-D606-96C5-D904C06CF2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653" y="5601501"/>
                <a:ext cx="8339244" cy="693559"/>
              </a:xfrm>
              <a:prstGeom prst="rect">
                <a:avLst/>
              </a:prstGeom>
              <a:blipFill>
                <a:blip r:embed="rId9"/>
                <a:stretch>
                  <a:fillRect t="-9402" b="-2564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667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EFBA19FA-814F-DCF1-646F-F319F8D76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5372" y="0"/>
            <a:ext cx="1639966" cy="1859441"/>
          </a:xfrm>
          <a:prstGeom prst="rect">
            <a:avLst/>
          </a:prstGeom>
        </p:spPr>
      </p:pic>
      <p:pic>
        <p:nvPicPr>
          <p:cNvPr id="13" name="Hình ảnh 12" descr="Reading cartoon bee">
            <a:extLst>
              <a:ext uri="{FF2B5EF4-FFF2-40B4-BE49-F238E27FC236}">
                <a16:creationId xmlns:a16="http://schemas.microsoft.com/office/drawing/2014/main" id="{7D2595E6-8BAD-594B-7233-CA87A4C40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644" y="-26490"/>
            <a:ext cx="1638301" cy="1857375"/>
          </a:xfrm>
          <a:prstGeom prst="rect">
            <a:avLst/>
          </a:prstGeom>
        </p:spPr>
      </p:pic>
      <p:pic>
        <p:nvPicPr>
          <p:cNvPr id="14" name="Hình ảnh 13" descr="Cartoon bee with pencil">
            <a:extLst>
              <a:ext uri="{FF2B5EF4-FFF2-40B4-BE49-F238E27FC236}">
                <a16:creationId xmlns:a16="http://schemas.microsoft.com/office/drawing/2014/main" id="{63EB3FFA-8505-C060-535B-05F9F788D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177" y="5133975"/>
            <a:ext cx="1614488" cy="1724025"/>
          </a:xfrm>
          <a:prstGeom prst="rect">
            <a:avLst/>
          </a:prstGeom>
        </p:spPr>
      </p:pic>
      <p:pic>
        <p:nvPicPr>
          <p:cNvPr id="15" name="Hình ảnh 14" descr="Cartoon bee with pencil">
            <a:extLst>
              <a:ext uri="{FF2B5EF4-FFF2-40B4-BE49-F238E27FC236}">
                <a16:creationId xmlns:a16="http://schemas.microsoft.com/office/drawing/2014/main" id="{6E2C4CC7-AE88-762A-6037-1D3401A242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677" y="5086269"/>
            <a:ext cx="1614488" cy="1724025"/>
          </a:xfrm>
          <a:prstGeom prst="rect">
            <a:avLst/>
          </a:prstGeom>
        </p:spPr>
      </p:pic>
      <p:pic>
        <p:nvPicPr>
          <p:cNvPr id="3" name="Hình ảnh 2" descr="Ảnh có chứa phim hoạt hình&#10;&#10;Mô tả được tạo tự động">
            <a:extLst>
              <a:ext uri="{FF2B5EF4-FFF2-40B4-BE49-F238E27FC236}">
                <a16:creationId xmlns:a16="http://schemas.microsoft.com/office/drawing/2014/main" id="{8A09E168-A5CC-901F-D8B3-569A163A64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1300664" y="507381"/>
            <a:ext cx="3600333" cy="3136475"/>
          </a:xfrm>
          <a:prstGeom prst="rect">
            <a:avLst/>
          </a:prstGeom>
        </p:spPr>
      </p:pic>
      <p:pic>
        <p:nvPicPr>
          <p:cNvPr id="2" name="Hình ảnh 2" descr="Ảnh có chứa phim hoạt hình&#10;&#10;Mô tả được tạo tự động">
            <a:extLst>
              <a:ext uri="{FF2B5EF4-FFF2-40B4-BE49-F238E27FC236}">
                <a16:creationId xmlns:a16="http://schemas.microsoft.com/office/drawing/2014/main" id="{12D956A8-C5E6-2E8C-4672-182484F6E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11" t="25237" r="5086" b="-4428"/>
          <a:stretch/>
        </p:blipFill>
        <p:spPr>
          <a:xfrm>
            <a:off x="6887487" y="1245172"/>
            <a:ext cx="3118140" cy="24837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CAD1A-8E5D-96D8-CAC2-7CC4A316B607}"/>
                  </a:ext>
                </a:extLst>
              </p:cNvPr>
              <p:cNvSpPr txBox="1"/>
              <p:nvPr/>
            </p:nvSpPr>
            <p:spPr>
              <a:xfrm>
                <a:off x="2719824" y="3409696"/>
                <a:ext cx="2716233" cy="990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SG" sz="4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SG" sz="4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4000" b="1" i="1" kern="120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 </m:t>
                    </m:r>
                    <m:f>
                      <m:fPr>
                        <m:ctrlPr>
                          <a:rPr lang="en-US" sz="40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SG" sz="4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SG" sz="4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sz="4000" b="1" i="1" kern="120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SG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SG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SG" sz="20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E0CAD1A-8E5D-96D8-CAC2-7CC4A316B6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9824" y="3409696"/>
                <a:ext cx="2716233" cy="9906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5285C3-FA69-38C7-45E0-777E0BD37502}"/>
                  </a:ext>
                </a:extLst>
              </p:cNvPr>
              <p:cNvSpPr txBox="1"/>
              <p:nvPr/>
            </p:nvSpPr>
            <p:spPr>
              <a:xfrm>
                <a:off x="4911409" y="4371622"/>
                <a:ext cx="1024815" cy="1017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SG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SG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SG" sz="20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E5285C3-FA69-38C7-45E0-777E0BD375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1409" y="4371622"/>
                <a:ext cx="1024815" cy="101752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5324CC5-F607-784D-647C-435E66D8DFBC}"/>
              </a:ext>
            </a:extLst>
          </p:cNvPr>
          <p:cNvSpPr txBox="1"/>
          <p:nvPr/>
        </p:nvSpPr>
        <p:spPr>
          <a:xfrm>
            <a:off x="1596447" y="4618802"/>
            <a:ext cx="3674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SG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SG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SG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E92A65-DF9D-DC4B-A0F5-43210D63555C}"/>
                  </a:ext>
                </a:extLst>
              </p:cNvPr>
              <p:cNvSpPr txBox="1"/>
              <p:nvPr/>
            </p:nvSpPr>
            <p:spPr>
              <a:xfrm>
                <a:off x="7229580" y="3402293"/>
                <a:ext cx="3360064" cy="9785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SG" sz="4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SG" sz="4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 kern="120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 </m:t>
                    </m:r>
                    <m:f>
                      <m:fPr>
                        <m:ctrlPr>
                          <a:rPr lang="en-US" sz="40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SG" sz="4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SG" sz="4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sz="4000" b="1" i="1" kern="120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SG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SG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SG" sz="2000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1E92A65-DF9D-DC4B-A0F5-43210D635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9580" y="3402293"/>
                <a:ext cx="3360064" cy="97853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710AF4-AE66-ABF6-8052-FA157811119E}"/>
                  </a:ext>
                </a:extLst>
              </p:cNvPr>
              <p:cNvSpPr txBox="1"/>
              <p:nvPr/>
            </p:nvSpPr>
            <p:spPr>
              <a:xfrm>
                <a:off x="9722857" y="4371622"/>
                <a:ext cx="1024815" cy="10143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SG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SG" sz="32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SG" sz="20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2710AF4-AE66-ABF6-8052-FA15781111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2857" y="4371622"/>
                <a:ext cx="1024815" cy="101431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41E91D7-6336-BAA5-3879-AAE1E90A2055}"/>
              </a:ext>
            </a:extLst>
          </p:cNvPr>
          <p:cNvSpPr txBox="1"/>
          <p:nvPr/>
        </p:nvSpPr>
        <p:spPr>
          <a:xfrm>
            <a:off x="6420363" y="4670573"/>
            <a:ext cx="3674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G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SG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SG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SG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SG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SG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6786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7573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E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Hình ảnh 3" descr="Cartoon bee with pencil">
            <a:extLst>
              <a:ext uri="{FF2B5EF4-FFF2-40B4-BE49-F238E27FC236}">
                <a16:creationId xmlns:a16="http://schemas.microsoft.com/office/drawing/2014/main" id="{1C0BF0FE-55CF-45B9-E2EB-C33841BA9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9675"/>
            <a:ext cx="1614488" cy="172402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B9641D9-17FA-BDD3-30E6-1BF627434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926" y="5132682"/>
            <a:ext cx="1615580" cy="1725318"/>
          </a:xfrm>
          <a:prstGeom prst="rect">
            <a:avLst/>
          </a:prstGeom>
        </p:spPr>
      </p:pic>
      <p:pic>
        <p:nvPicPr>
          <p:cNvPr id="8" name="Hình ảnh 7" descr="Reading cartoon bee">
            <a:extLst>
              <a:ext uri="{FF2B5EF4-FFF2-40B4-BE49-F238E27FC236}">
                <a16:creationId xmlns:a16="http://schemas.microsoft.com/office/drawing/2014/main" id="{3104308D-34BE-F872-4767-458F010F48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13" y="-36195"/>
            <a:ext cx="1638301" cy="1857375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D6466FA-5C38-9C40-0854-13EDD59DB4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2034" y="0"/>
            <a:ext cx="1639966" cy="1853345"/>
          </a:xfrm>
          <a:prstGeom prst="rect">
            <a:avLst/>
          </a:prstGeom>
        </p:spPr>
      </p:pic>
      <p:pic>
        <p:nvPicPr>
          <p:cNvPr id="3" name="Hình ảnh 2" descr="Ảnh có chứa văn bản, ảnh chụp màn hình, cốc có quai&#10;&#10;Mô tả được tạo tự động">
            <a:extLst>
              <a:ext uri="{FF2B5EF4-FFF2-40B4-BE49-F238E27FC236}">
                <a16:creationId xmlns:a16="http://schemas.microsoft.com/office/drawing/2014/main" id="{E8DF9192-F1E5-A022-5A95-D10E3A1FD7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8"/>
          <a:stretch/>
        </p:blipFill>
        <p:spPr>
          <a:xfrm>
            <a:off x="1794588" y="718458"/>
            <a:ext cx="8602824" cy="294847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506798E-4E28-2F74-EDEA-3110034330E6}"/>
                  </a:ext>
                </a:extLst>
              </p:cNvPr>
              <p:cNvSpPr txBox="1"/>
              <p:nvPr/>
            </p:nvSpPr>
            <p:spPr>
              <a:xfrm>
                <a:off x="1709890" y="3899051"/>
                <a:ext cx="9105036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Bình A đựng nhiều hơn bình B số phần lít</a:t>
                </a:r>
                <a:r>
                  <a:rPr lang="vi-VN" sz="3600" b="0" i="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là: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36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0" i="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(</a:t>
                </a:r>
                <a:r>
                  <a:rPr lang="vi-VN" sz="3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lít</a:t>
                </a:r>
                <a:r>
                  <a:rPr lang="vi-VN" sz="3600" b="0" i="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/>
                <a:r>
                  <a:rPr lang="vi-VN" sz="3600" b="0" i="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Đáp số: </a:t>
                </a:r>
                <a:r>
                  <a:rPr lang="en-US" sz="36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MS Gothic" panose="020B0609070205080204" pitchFamily="49" charset="-128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MS Gothic" panose="020B0609070205080204" pitchFamily="49" charset="-128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C00000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600" b="0" i="0" dirty="0">
                    <a:solidFill>
                      <a:srgbClr val="C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 </a:t>
                </a:r>
                <a:r>
                  <a:rPr lang="vi-VN" sz="36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lít nước</a:t>
                </a:r>
                <a:endParaRPr lang="vi-VN" sz="3200" b="0" i="0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B506798E-4E28-2F74-EDEA-311003433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9890" y="3899051"/>
                <a:ext cx="9105036" cy="2246769"/>
              </a:xfrm>
              <a:prstGeom prst="rect">
                <a:avLst/>
              </a:prstGeom>
              <a:blipFill>
                <a:blip r:embed="rId7"/>
                <a:stretch>
                  <a:fillRect t="-4620" b="-3804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83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5747955" cy="1348444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800" cap="none" spc="0" normalizeH="0" baseline="0" noProof="0">
                <a:ln w="28575"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  <a:sym typeface="+mn-lt"/>
              </a:rPr>
              <a:t>CỦNG CỐ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872338" y="3789198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r>
              <a:rPr kumimoji="0" lang="vi-VN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endParaRPr kumimoji="0" lang="en-SG" altLang="vi-VN" sz="5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  <a:sym typeface="+mn-ea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056CFC9-BDED-2FA2-1485-FC5D0D27AA4F}"/>
              </a:ext>
            </a:extLst>
          </p:cNvPr>
          <p:cNvSpPr txBox="1"/>
          <p:nvPr/>
        </p:nvSpPr>
        <p:spPr>
          <a:xfrm>
            <a:off x="1657315" y="3944757"/>
            <a:ext cx="7361852" cy="5804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81025" marR="262890">
              <a:lnSpc>
                <a:spcPct val="125000"/>
              </a:lnSpc>
              <a:spcBef>
                <a:spcPts val="840"/>
              </a:spcBef>
              <a:spcAft>
                <a:spcPts val="0"/>
              </a:spcAft>
            </a:pPr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N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êu</a:t>
            </a:r>
            <a:r>
              <a:rPr lang="en-US" sz="2800" b="1" spc="-3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cách</a:t>
            </a:r>
            <a:r>
              <a:rPr lang="en-US" sz="2800" b="1" spc="-25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spc="-25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trừ</a:t>
            </a:r>
            <a:r>
              <a:rPr lang="en-US" sz="2800" b="1" spc="-3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hai</a:t>
            </a:r>
            <a:r>
              <a:rPr lang="en-US" sz="2800" b="1" spc="-25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phân</a:t>
            </a:r>
            <a:r>
              <a:rPr lang="en-US" sz="2800" b="1" spc="-3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số</a:t>
            </a:r>
            <a:r>
              <a:rPr lang="en-US" sz="2800" b="1" spc="-25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 spc="-25">
                <a:solidFill>
                  <a:srgbClr val="C00000"/>
                </a:solidFill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khác</a:t>
            </a:r>
            <a:r>
              <a:rPr lang="en-US" sz="2800" b="1" spc="-25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mẫu</a:t>
            </a:r>
            <a:r>
              <a:rPr lang="en-US" sz="2800" b="1" spc="-3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Myriad Pro"/>
                <a:cs typeface="Times New Roman" panose="02020603050405020304" pitchFamily="18" charset="0"/>
              </a:rPr>
              <a:t>số</a:t>
            </a:r>
            <a:endParaRPr lang="vi-VN" sz="2800" b="1">
              <a:solidFill>
                <a:srgbClr val="C00000"/>
              </a:solidFill>
              <a:effectLst/>
              <a:latin typeface="Times New Roman" panose="02020603050405020304" pitchFamily="18" charset="0"/>
              <a:ea typeface="Myriad Pr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916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37930" y="-79513"/>
            <a:ext cx="12529930" cy="6937513"/>
            <a:chOff x="-337930" y="0"/>
            <a:chExt cx="12529930" cy="693751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54" t="2514"/>
            <a:stretch/>
          </p:blipFill>
          <p:spPr>
            <a:xfrm>
              <a:off x="-337930" y="0"/>
              <a:ext cx="12529930" cy="6937513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>
              <a:off x="3611217" y="763007"/>
              <a:ext cx="7692887" cy="4671391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9C3C17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3877573" y="1416186"/>
            <a:ext cx="7160173" cy="32060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KẾT THÚC</a:t>
            </a:r>
            <a:endParaRPr kumimoji="0" lang="en-US" sz="10000" b="1" i="0" u="none" strike="noStrike" kern="1200" cap="none" spc="0" normalizeH="0" baseline="0" noProof="0" dirty="0">
              <a:ln w="31750">
                <a:solidFill>
                  <a:prstClr val="white"/>
                </a:solidFill>
              </a:ln>
              <a:solidFill>
                <a:srgbClr val="FFC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476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A68F6D-6B3E-22B5-EF30-B7C77108E06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900" cy="690721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1C082E-9A88-CDB8-048E-A5A484BCB7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694" y="390832"/>
            <a:ext cx="6828112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18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9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687869"/>
            <a:ext cx="4267200" cy="522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924801" y="4206505"/>
            <a:ext cx="32487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bold" panose="020B0702040204020203" pitchFamily="34" charset="0"/>
                <a:ea typeface="+mn-ea"/>
                <a:cs typeface="+mn-cs"/>
              </a:rPr>
              <a:t>NÔNG TRẠI CỦA TÔI</a:t>
            </a:r>
          </a:p>
        </p:txBody>
      </p:sp>
      <p:pic>
        <p:nvPicPr>
          <p:cNvPr id="3076" name="Picture 4" descr="C:\Users\ADMIN\Desktop\Tai nguyen thiet ke tro choi\Bảng gỗ\bat dau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51" y="0"/>
            <a:ext cx="2279649" cy="1291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087" y="2928623"/>
            <a:ext cx="1282545" cy="1799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581" y="3508947"/>
            <a:ext cx="2332553" cy="93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5197243"/>
            <a:ext cx="3410857" cy="136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413400" y="5080011"/>
            <a:ext cx="1335313" cy="157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77" y="3408536"/>
            <a:ext cx="2332553" cy="93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27" y="3336262"/>
            <a:ext cx="1515189" cy="1432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37637" y="4076284"/>
            <a:ext cx="1422400" cy="130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339" y="107258"/>
            <a:ext cx="795828" cy="107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 descr="C:\Users\ADMIN\Desktop\Nong trai\472224296 (5).jp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4" y="107258"/>
            <a:ext cx="789064" cy="102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3" descr="C:\Users\ADMIN\Desktop\Nong trai\58fefc29c5857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6893" y="4696400"/>
            <a:ext cx="2245208" cy="1020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9" descr="C:\Users\ADMIN\Desktop\Nong trai\dep-of-vector-farm-animals (2)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26526" y="5370408"/>
            <a:ext cx="1020367" cy="119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0971917" y="2994611"/>
            <a:ext cx="2618844" cy="2329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259" y="107256"/>
            <a:ext cx="804095" cy="103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colorTemperature colorTemp="112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188958" y="3081008"/>
            <a:ext cx="1975529" cy="2033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46" y="1064836"/>
            <a:ext cx="1101655" cy="150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14" y="1101158"/>
            <a:ext cx="1041923" cy="148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7211" y="1008242"/>
            <a:ext cx="1055004" cy="1506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>
            <a:hlinkClick r:id="rId35" action="ppaction://hlinksldjump"/>
          </p:cNvPr>
          <p:cNvSpPr/>
          <p:nvPr/>
        </p:nvSpPr>
        <p:spPr>
          <a:xfrm>
            <a:off x="9922980" y="118807"/>
            <a:ext cx="1981200" cy="8128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MỚI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1.15352 -0.0169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1.21094 0.04815 " pathEditMode="relative" rAng="0" ptsTypes="AA">
                                      <p:cBhvr>
                                        <p:cTn id="75" dur="3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47" y="2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6 L 1.19076 -0.01481 " pathEditMode="relative" rAng="0" ptsTypes="AA">
                                      <p:cBhvr>
                                        <p:cTn id="85" dur="3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843" y="5529760"/>
            <a:ext cx="2133599" cy="120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133600" y="313268"/>
            <a:ext cx="7919963" cy="163527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1682" y="436886"/>
            <a:ext cx="7901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Muốn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trừ hai phân số cùng mẫu số ta làm như thế nào?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374570" y="2296887"/>
            <a:ext cx="8033657" cy="280851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9199" y="2419865"/>
            <a:ext cx="72244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ta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7667"/>
            <a:ext cx="4064000" cy="37333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 bldLvl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503" y="5335585"/>
            <a:ext cx="2133599" cy="120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2133600" y="313267"/>
            <a:ext cx="8326120" cy="18965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56367" y="548640"/>
                <a:ext cx="8316807" cy="1425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</m:oMath>
                </a14:m>
                <a:r>
                  <a:rPr kumimoji="0" lang="en-US" sz="5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charset="0"/>
                  </a:rPr>
                  <a:t> = ?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6367" y="548640"/>
                <a:ext cx="8316807" cy="1425968"/>
              </a:xfrm>
              <a:prstGeom prst="rect">
                <a:avLst/>
              </a:prstGeom>
              <a:blipFill>
                <a:blip r:embed="rId6"/>
                <a:stretch>
                  <a:fillRect b="-1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3233251" y="2573420"/>
            <a:ext cx="6166273" cy="230293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677997" y="2799888"/>
                <a:ext cx="3615219" cy="18269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6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den>
                      </m:f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7997" y="2799888"/>
                <a:ext cx="3615219" cy="1826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705980"/>
            <a:ext cx="3623733" cy="332888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 bldLvl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Tai nguyen thiet ke tro choi\Bảng gỗ\1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693768"/>
            <a:ext cx="2133599" cy="120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778087" y="313267"/>
            <a:ext cx="10549467" cy="3118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83919" y="612865"/>
                <a:ext cx="9861973" cy="1422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6000" b="0" i="0" u="none" strike="noStrike" kern="120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charset="0"/>
                  </a:rPr>
                  <a:t>Rút</a:t>
                </a:r>
                <a:r>
                  <a:rPr kumimoji="0" lang="en-US" sz="6000" b="0" i="0" u="none" strike="noStrike" kern="120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charset="0"/>
                  </a:rPr>
                  <a:t> gọn rồi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charset="0"/>
                  </a:rPr>
                  <a:t> = ?</a:t>
                </a:r>
                <a:endPara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83919" y="612865"/>
                <a:ext cx="9861973" cy="1422377"/>
              </a:xfrm>
              <a:prstGeom prst="rect">
                <a:avLst/>
              </a:prstGeom>
              <a:blipFill>
                <a:blip r:embed="rId6"/>
                <a:stretch>
                  <a:fillRect b="-1373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/>
          <p:cNvSpPr/>
          <p:nvPr/>
        </p:nvSpPr>
        <p:spPr>
          <a:xfrm>
            <a:off x="3357372" y="3601438"/>
            <a:ext cx="5828453" cy="230293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34123" y="3999790"/>
                <a:ext cx="5761567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4123" y="3999790"/>
                <a:ext cx="5761567" cy="13644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733" y="4590133"/>
            <a:ext cx="3749839" cy="34447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 bldLvl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126</a:t>
            </a:r>
          </a:p>
          <a:p>
            <a:pPr marL="0" marR="0" lvl="0" indent="0" algn="ctr" defTabSz="1219170" rtl="0" eaLnBrk="1" fontAlgn="auto" latinLnBrk="0" hangingPunct="1">
              <a:lnSpc>
                <a:spcPct val="16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TRỪ PHÂN SỐ (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B3DC0B-DFED-E531-8B5A-53FDFF4CE7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528" y="1359409"/>
            <a:ext cx="4359018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332</Words>
  <Application>Microsoft Office PowerPoint</Application>
  <PresentationFormat>Widescreen</PresentationFormat>
  <Paragraphs>42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6" baseType="lpstr">
      <vt:lpstr>黑体</vt:lpstr>
      <vt:lpstr>Arial</vt:lpstr>
      <vt:lpstr>Calibri</vt:lpstr>
      <vt:lpstr>Calibri Light</vt:lpstr>
      <vt:lpstr>Cambria</vt:lpstr>
      <vt:lpstr>Cambria Math</vt:lpstr>
      <vt:lpstr>Segoe UI Semibold</vt:lpstr>
      <vt:lpstr>Times New Roman</vt:lpstr>
      <vt:lpstr>UTM Davida</vt:lpstr>
      <vt:lpstr>UTM HelvetIns</vt:lpstr>
      <vt:lpstr>UTM Ong Do Gia</vt:lpstr>
      <vt:lpstr>UTM Showcard</vt:lpstr>
      <vt:lpstr>字魂59号-创粗黑</vt:lpstr>
      <vt:lpstr>1_Office Theme</vt:lpstr>
      <vt:lpstr>Office Theme</vt:lpstr>
      <vt:lpstr>Office 主题</vt:lpstr>
      <vt:lpstr>11_Office Theme</vt:lpstr>
      <vt:lpstr>12_Office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LÔ THỊ DI</dc:creator>
  <cp:lastModifiedBy>Vu Hoai Thu</cp:lastModifiedBy>
  <cp:revision>20</cp:revision>
  <dcterms:created xsi:type="dcterms:W3CDTF">2023-09-25T14:01:02Z</dcterms:created>
  <dcterms:modified xsi:type="dcterms:W3CDTF">2024-03-12T00:59:38Z</dcterms:modified>
</cp:coreProperties>
</file>