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9"/>
  </p:notesMasterIdLst>
  <p:sldIdLst>
    <p:sldId id="295" r:id="rId3"/>
    <p:sldId id="296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94" r:id="rId14"/>
    <p:sldId id="267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>
      <p:cViewPr varScale="1">
        <p:scale>
          <a:sx n="82" d="100"/>
          <a:sy n="82" d="100"/>
        </p:scale>
        <p:origin x="83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0B168-A8CF-47D7-B93F-17EA7028437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58F0-05C8-4743-8AA5-B6F010E4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2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7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83B1-8B4F-4185-9ABC-405814384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2276"/>
      </p:ext>
    </p:extLst>
  </p:cSld>
  <p:clrMapOvr>
    <a:masterClrMapping/>
  </p:clrMapOvr>
  <p:transition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F10A-B391-4EFD-B686-4728EFCD28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6914"/>
      </p:ext>
    </p:extLst>
  </p:cSld>
  <p:clrMapOvr>
    <a:masterClrMapping/>
  </p:clrMapOvr>
  <p:transition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C6D60-C0C2-4C2D-836E-742FD918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08709"/>
      </p:ext>
    </p:extLst>
  </p:cSld>
  <p:clrMapOvr>
    <a:masterClrMapping/>
  </p:clrMapOvr>
  <p:transition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702C-EA67-425F-8975-E58F196E2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73848"/>
      </p:ext>
    </p:extLst>
  </p:cSld>
  <p:clrMapOvr>
    <a:masterClrMapping/>
  </p:clrMapOvr>
  <p:transition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DECE-17AC-4B68-A614-4DAECA8DC1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3425"/>
      </p:ext>
    </p:extLst>
  </p:cSld>
  <p:clrMapOvr>
    <a:masterClrMapping/>
  </p:clrMapOvr>
  <p:transition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D63FF-35D7-4A86-A9E4-FE1B7C56C1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57626"/>
      </p:ext>
    </p:extLst>
  </p:cSld>
  <p:clrMapOvr>
    <a:masterClrMapping/>
  </p:clrMapOvr>
  <p:transition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70EC-C217-4635-B5E0-CD4E130FC1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96678"/>
      </p:ext>
    </p:extLst>
  </p:cSld>
  <p:clrMapOvr>
    <a:masterClrMapping/>
  </p:clrMapOvr>
  <p:transition advClick="0" advTm="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7CE3-B7FC-44CD-A3FC-E0761694D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76219"/>
      </p:ext>
    </p:extLst>
  </p:cSld>
  <p:clrMapOvr>
    <a:masterClrMapping/>
  </p:clrMapOvr>
  <p:transition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4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A0E4-D412-4E5A-AFED-51E2C70A08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57163"/>
      </p:ext>
    </p:extLst>
  </p:cSld>
  <p:clrMapOvr>
    <a:masterClrMapping/>
  </p:clrMapOvr>
  <p:transition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D06CD-917A-427B-B2D6-8E3C573A33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3259"/>
      </p:ext>
    </p:extLst>
  </p:cSld>
  <p:clrMapOvr>
    <a:masterClrMapping/>
  </p:clrMapOvr>
  <p:transition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0D2E-89D7-4CA6-914C-04E27B210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37171"/>
      </p:ext>
    </p:extLst>
  </p:cSld>
  <p:clrMapOvr>
    <a:masterClrMapping/>
  </p:clrMapOvr>
  <p:transition advClick="0"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5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7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7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0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A35F-41E8-4906-9A14-0AA42EB2519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B9190-3D12-4D85-AB8D-B07AD2882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F53C7-0CF3-4D4B-880D-A10F96C417A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130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GIỮA HỌC KÌ 2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56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4131860" y="47446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494964" y="308292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I</a:t>
            </a: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8153400" y="4631984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193576" y="4662146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367284" y="1563807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3720153" y="1997075"/>
            <a:ext cx="4343400" cy="2634908"/>
          </a:xfrm>
          <a:prstGeom prst="triangle">
            <a:avLst>
              <a:gd name="adj" fmla="val 22250"/>
            </a:avLst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3810000" y="354784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</a:t>
            </a:r>
          </a:p>
        </p:txBody>
      </p:sp>
      <p:pic>
        <p:nvPicPr>
          <p:cNvPr id="38925" name="Picture 13" descr="hi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4882"/>
          <a:stretch>
            <a:fillRect/>
          </a:stretch>
        </p:blipFill>
        <p:spPr bwMode="auto">
          <a:xfrm rot="10636183">
            <a:off x="4058438" y="3077897"/>
            <a:ext cx="1917342" cy="156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4038600" y="1308100"/>
            <a:ext cx="0" cy="434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14" name="Picture 13" descr="hi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4882"/>
          <a:stretch>
            <a:fillRect/>
          </a:stretch>
        </p:blipFill>
        <p:spPr bwMode="auto">
          <a:xfrm rot="16200000">
            <a:off x="3919253" y="3853200"/>
            <a:ext cx="1917344" cy="156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2819400" y="3692283"/>
            <a:ext cx="5029200" cy="481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833569" y="4448627"/>
            <a:ext cx="410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</a:t>
            </a:r>
          </a:p>
        </p:txBody>
      </p:sp>
    </p:spTree>
    <p:extLst>
      <p:ext uri="{BB962C8B-B14F-4D97-AF65-F5344CB8AC3E}">
        <p14:creationId xmlns:p14="http://schemas.microsoft.com/office/powerpoint/2010/main" val="335441071"/>
      </p:ext>
    </p:extLst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38928" grpId="0"/>
      <p:bldP spid="38930" grpId="0"/>
      <p:bldP spid="51207" grpId="0"/>
      <p:bldP spid="38926" grpId="0" animBg="1"/>
      <p:bldP spid="389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4131860" y="47446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494964" y="308292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I</a:t>
            </a: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8153400" y="4631984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193576" y="4662146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367284" y="1563807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3720153" y="1997075"/>
            <a:ext cx="4343400" cy="2634908"/>
          </a:xfrm>
          <a:prstGeom prst="triangle">
            <a:avLst>
              <a:gd name="adj" fmla="val 22250"/>
            </a:avLst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3810000" y="354784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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4038600" y="1308100"/>
            <a:ext cx="0" cy="434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2819400" y="3692283"/>
            <a:ext cx="5029200" cy="481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15174"/>
      </p:ext>
    </p:extLst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38928" grpId="0"/>
      <p:bldP spid="38930" grpId="0"/>
      <p:bldP spid="13" grpId="0" animBg="1"/>
      <p:bldP spid="51207" grpId="0"/>
      <p:bldP spid="38926" grpId="0" animBg="1"/>
      <p:bldP spid="389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2590800" y="2438401"/>
            <a:ext cx="6644624" cy="1423465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spcBef>
                <a:spcPts val="375"/>
              </a:spcBef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730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81001"/>
            <a:ext cx="8229600" cy="3459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4:</a:t>
            </a:r>
          </a:p>
          <a:p>
            <a:pPr marL="0" indent="0">
              <a:buNone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Lam 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Quang Trung </a:t>
            </a:r>
            <a:r>
              <a:rPr lang="en-US" dirty="0" err="1"/>
              <a:t>là</a:t>
            </a:r>
            <a:r>
              <a:rPr lang="en-US" dirty="0"/>
              <a:t> 94 </a:t>
            </a:r>
            <a:r>
              <a:rPr lang="en-US" dirty="0" err="1"/>
              <a:t>chiếc</a:t>
            </a:r>
            <a:r>
              <a:rPr lang="en-US" dirty="0"/>
              <a:t>.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Lam 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Quang Trung 4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048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08677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4: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1" y="676703"/>
            <a:ext cx="7543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7F36D9-9E85-69AD-729A-C3CBA805030F}"/>
              </a:ext>
            </a:extLst>
          </p:cNvPr>
          <p:cNvSpPr txBox="1">
            <a:spLocks/>
          </p:cNvSpPr>
          <p:nvPr/>
        </p:nvSpPr>
        <p:spPr>
          <a:xfrm>
            <a:off x="2404281" y="4586786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Số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máy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tính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Trường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Lam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Sơn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7ECAEA-B625-1BCE-18B5-DAEE6A0CC99B}"/>
              </a:ext>
            </a:extLst>
          </p:cNvPr>
          <p:cNvSpPr txBox="1">
            <a:spLocks/>
          </p:cNvSpPr>
          <p:nvPr/>
        </p:nvSpPr>
        <p:spPr>
          <a:xfrm>
            <a:off x="3877103" y="4053386"/>
            <a:ext cx="4495801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(94 + 4 ) : 2 =  49 (</a:t>
            </a:r>
            <a:r>
              <a:rPr lang="en-US" dirty="0" err="1"/>
              <a:t>chiếc</a:t>
            </a:r>
            <a:r>
              <a:rPr lang="en-US" dirty="0"/>
              <a:t>)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B49FD8-2338-9A00-30AA-455A22295501}"/>
              </a:ext>
            </a:extLst>
          </p:cNvPr>
          <p:cNvSpPr txBox="1">
            <a:spLocks/>
          </p:cNvSpPr>
          <p:nvPr/>
        </p:nvSpPr>
        <p:spPr>
          <a:xfrm>
            <a:off x="3863455" y="5167953"/>
            <a:ext cx="4495801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    94 – 49 =  45 (chiếc)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A99960-C898-F632-94DA-7FD0015AF07C}"/>
              </a:ext>
            </a:extLst>
          </p:cNvPr>
          <p:cNvSpPr txBox="1">
            <a:spLocks/>
          </p:cNvSpPr>
          <p:nvPr/>
        </p:nvSpPr>
        <p:spPr>
          <a:xfrm>
            <a:off x="2238801" y="3519986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Số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máy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tính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Trường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Quang Trung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6BE514-138A-C112-8F4C-4FECBFCBBC97}"/>
              </a:ext>
            </a:extLst>
          </p:cNvPr>
          <p:cNvSpPr txBox="1">
            <a:spLocks/>
          </p:cNvSpPr>
          <p:nvPr/>
        </p:nvSpPr>
        <p:spPr>
          <a:xfrm>
            <a:off x="2438400" y="5715001"/>
            <a:ext cx="8229600" cy="1462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Đáp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: 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Trường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Quang Trung: </a:t>
            </a:r>
            <a:r>
              <a:rPr lang="en-US" b="1" dirty="0">
                <a:solidFill>
                  <a:srgbClr val="FF0000"/>
                </a:solidFill>
              </a:rPr>
              <a:t>49 </a:t>
            </a:r>
            <a:r>
              <a:rPr lang="en-US" b="1" dirty="0" err="1">
                <a:solidFill>
                  <a:srgbClr val="FF0000"/>
                </a:solidFill>
              </a:rPr>
              <a:t>máy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tính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Trường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Lam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Sơn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45 </a:t>
            </a:r>
            <a:r>
              <a:rPr lang="en-US" b="1" dirty="0" err="1">
                <a:solidFill>
                  <a:srgbClr val="FF0000"/>
                </a:solidFill>
              </a:rPr>
              <a:t>máy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386334-0195-BA9F-B3D5-8A619DC9F0D8}"/>
              </a:ext>
            </a:extLst>
          </p:cNvPr>
          <p:cNvSpPr txBox="1">
            <a:spLocks/>
          </p:cNvSpPr>
          <p:nvPr/>
        </p:nvSpPr>
        <p:spPr>
          <a:xfrm>
            <a:off x="5439201" y="261077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Bài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giải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895899" y="1676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a)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Lớp</a:t>
            </a:r>
            <a:r>
              <a:rPr lang="en-US" sz="2800" dirty="0">
                <a:solidFill>
                  <a:prstClr val="black"/>
                </a:solidFill>
              </a:rPr>
              <a:t> 4A </a:t>
            </a:r>
            <a:r>
              <a:rPr lang="en-US" sz="2800" dirty="0" err="1">
                <a:solidFill>
                  <a:prstClr val="black"/>
                </a:solidFill>
              </a:rPr>
              <a:t>thu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gom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được</a:t>
            </a:r>
            <a:r>
              <a:rPr lang="en-US" sz="2800" dirty="0">
                <a:solidFill>
                  <a:prstClr val="black"/>
                </a:solidFill>
              </a:rPr>
              <a:t> ........... kg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loại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23849" y="2209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prstClr val="black"/>
                </a:solidFill>
              </a:rPr>
              <a:t>   Lớp 4B thu gom được ........... kg giấy loại.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23849" y="2590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prstClr val="black"/>
                </a:solidFill>
              </a:rPr>
              <a:t>   Lớp 4C thu gom được ........... kg giấy loại.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39034" y="3115101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prstClr val="black"/>
                </a:solidFill>
              </a:rPr>
              <a:t>     Lớp 4D thu gom được ........... kg giấy loại.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52600" y="3708779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prstClr val="black"/>
                </a:solidFill>
              </a:rPr>
              <a:t>  </a:t>
            </a:r>
            <a:r>
              <a:rPr lang="en-US" sz="2800" b="1">
                <a:solidFill>
                  <a:prstClr val="black"/>
                </a:solidFill>
              </a:rPr>
              <a:t>b)</a:t>
            </a:r>
            <a:r>
              <a:rPr lang="en-US" sz="2800">
                <a:solidFill>
                  <a:prstClr val="black"/>
                </a:solidFill>
              </a:rPr>
              <a:t> Lớp ........ thu gom được nhiều giấy loại nhất.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39035" y="4859738"/>
            <a:ext cx="8424651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>
                <a:solidFill>
                  <a:prstClr val="black"/>
                </a:solidFill>
              </a:rPr>
              <a:t>c)  </a:t>
            </a:r>
            <a:r>
              <a:rPr lang="en-US">
                <a:solidFill>
                  <a:prstClr val="black"/>
                </a:solidFill>
              </a:rPr>
              <a:t>Trung bình mỗi lớp thu gom được số kg giấy loại là: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23849" y="427516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prstClr val="black"/>
                </a:solidFill>
              </a:rPr>
              <a:t> Lớp ........ thu gom được ít giấy loại nhất.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52600" y="5411335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prstClr val="black"/>
                </a:solidFill>
              </a:rPr>
              <a:t>  </a:t>
            </a:r>
            <a:r>
              <a:rPr lang="en-US">
                <a:solidFill>
                  <a:srgbClr val="FF0000"/>
                </a:solidFill>
              </a:rPr>
              <a:t>( 34 + 40 + 38 + 36 ) : 4 =  37 (kg) 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84945" y="1676400"/>
            <a:ext cx="731293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prstClr val="black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34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773003" y="2209800"/>
            <a:ext cx="731293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</a:rPr>
              <a:t>  40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717843" y="2590800"/>
            <a:ext cx="731293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prstClr val="black"/>
                </a:solidFill>
              </a:rPr>
              <a:t>  </a:t>
            </a:r>
            <a:r>
              <a:rPr lang="en-US" b="1">
                <a:solidFill>
                  <a:srgbClr val="FF0000"/>
                </a:solidFill>
              </a:rPr>
              <a:t>38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773002" y="3115101"/>
            <a:ext cx="731293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prstClr val="black"/>
                </a:solidFill>
              </a:rPr>
              <a:t>  </a:t>
            </a:r>
            <a:r>
              <a:rPr lang="en-US" b="1">
                <a:solidFill>
                  <a:srgbClr val="FF0000"/>
                </a:solidFill>
              </a:rPr>
              <a:t>36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895601" y="3708779"/>
            <a:ext cx="731293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4B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895600" y="4285966"/>
            <a:ext cx="731293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prstClr val="black"/>
                </a:solidFill>
              </a:rPr>
              <a:t>  </a:t>
            </a:r>
            <a:r>
              <a:rPr lang="en-US" b="1">
                <a:solidFill>
                  <a:srgbClr val="FF0000"/>
                </a:solidFill>
              </a:rPr>
              <a:t>4A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6D8D4-C57E-40F8-CD79-5FDF2CF27393}"/>
              </a:ext>
            </a:extLst>
          </p:cNvPr>
          <p:cNvSpPr txBox="1"/>
          <p:nvPr/>
        </p:nvSpPr>
        <p:spPr>
          <a:xfrm>
            <a:off x="1839035" y="742310"/>
            <a:ext cx="16145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400" b="1" dirty="0" err="1">
                <a:solidFill>
                  <a:srgbClr val="0070C0"/>
                </a:solidFill>
              </a:rPr>
              <a:t>Bài</a:t>
            </a:r>
            <a:r>
              <a:rPr lang="en-SG" sz="4400" b="1" dirty="0">
                <a:solidFill>
                  <a:srgbClr val="0070C0"/>
                </a:solidFill>
              </a:rPr>
              <a:t> 5: </a:t>
            </a:r>
          </a:p>
        </p:txBody>
      </p:sp>
    </p:spTree>
    <p:extLst>
      <p:ext uri="{BB962C8B-B14F-4D97-AF65-F5344CB8AC3E}">
        <p14:creationId xmlns:p14="http://schemas.microsoft.com/office/powerpoint/2010/main" val="1133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0" y="0"/>
            <a:ext cx="9144000" cy="6858000"/>
            <a:chOff x="-337930" y="0"/>
            <a:chExt cx="12529930" cy="6937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4" t="2514"/>
            <a:stretch/>
          </p:blipFill>
          <p:spPr>
            <a:xfrm>
              <a:off x="-337930" y="0"/>
              <a:ext cx="12529930" cy="693751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611217" y="763007"/>
              <a:ext cx="7692887" cy="46713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C3C1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vi-VN" sz="135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4432180" y="1919390"/>
            <a:ext cx="5370130" cy="241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spcBef>
                <a:spcPts val="750"/>
              </a:spcBef>
              <a:defRPr/>
            </a:pPr>
            <a:r>
              <a:rPr lang="en-US" sz="7500" b="1" dirty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TIẾT HỌC </a:t>
            </a:r>
          </a:p>
          <a:p>
            <a:pPr algn="ctr" defTabSz="685800">
              <a:spcBef>
                <a:spcPts val="750"/>
              </a:spcBef>
              <a:defRPr/>
            </a:pPr>
            <a:r>
              <a:rPr lang="en-US" sz="7500" b="1" dirty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1614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130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giữa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học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kì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9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1" y="3854070"/>
            <a:ext cx="2895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51316"/>
            <a:ext cx="2590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3" y="3722143"/>
            <a:ext cx="3048000" cy="178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15436" y="381000"/>
            <a:ext cx="229936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11313" y="533400"/>
            <a:ext cx="120697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5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76400" y="362825"/>
            <a:ext cx="187372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1" y="227935"/>
            <a:ext cx="1873723" cy="87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66581" y="2540488"/>
            <a:ext cx="2743200" cy="87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1646583" y="1078590"/>
                <a:ext cx="7848600" cy="17316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SG" b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SG" b="1">
                        <a:latin typeface="Cambria Math" panose="02040503050406030204" pitchFamily="18" charset="0"/>
                        <a:cs typeface="Arial" pitchFamily="34" charset="0"/>
                      </a:rPr>
                      <m:t>𝐚</m:t>
                    </m:r>
                    <m:r>
                      <a:rPr lang="en-SG" b="1">
                        <a:latin typeface="Cambria Math" panose="02040503050406030204" pitchFamily="18" charset="0"/>
                        <a:cs typeface="Arial" pitchFamily="34" charset="0"/>
                      </a:rPr>
                      <m:t>)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SG" b="1"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SG" b="1"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SG" b="1"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en-SG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en-SG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m:t>= 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83" y="1078590"/>
                <a:ext cx="7848600" cy="1731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 txBox="1">
            <a:spLocks/>
          </p:cNvSpPr>
          <p:nvPr/>
        </p:nvSpPr>
        <p:spPr>
          <a:xfrm>
            <a:off x="5327317" y="1127084"/>
            <a:ext cx="96842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95740" y="1117001"/>
            <a:ext cx="81317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1490932" y="3079994"/>
                <a:ext cx="8641192" cy="10116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SG" b="1">
                        <a:latin typeface="Cambria Math" panose="02040503050406030204" pitchFamily="18" charset="0"/>
                        <a:cs typeface="Arial" pitchFamily="34" charset="0"/>
                      </a:rPr>
                      <m:t>𝐛</m:t>
                    </m:r>
                    <m:r>
                      <a:rPr lang="en-SG" b="1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  <m:r>
                      <a:rPr lang="en-SG" b="1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SG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SG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SG" b="1" i="1">
                        <a:latin typeface="Cambria Math" panose="02040503050406030204" pitchFamily="18" charset="0"/>
                        <a:cs typeface="Arial" pitchFamily="34" charset="0"/>
                      </a:rPr>
                      <m:t>  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SG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den>
                    </m:f>
                    <m:r>
                      <a:rPr lang="en-SG" b="1" i="1"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SG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SG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32" y="3079994"/>
                <a:ext cx="8641192" cy="1011651"/>
              </a:xfrm>
              <a:prstGeom prst="rect">
                <a:avLst/>
              </a:prstGeom>
              <a:blipFill>
                <a:blip r:embed="rId3"/>
                <a:stretch>
                  <a:fillRect t="-602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6058752" y="4031200"/>
            <a:ext cx="96842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49552" y="4077255"/>
            <a:ext cx="96842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1202C3E2-741C-92B5-2A2F-E0E1E42897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8156" y="4818482"/>
                <a:ext cx="8641192" cy="10116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SG" b="1">
                        <a:latin typeface="Cambria Math" panose="02040503050406030204" pitchFamily="18" charset="0"/>
                        <a:cs typeface="Arial" pitchFamily="34" charset="0"/>
                      </a:rPr>
                      <m:t>𝐜</m:t>
                    </m:r>
                    <m:r>
                      <a:rPr lang="en-SG" b="1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  <m:r>
                      <a:rPr lang="en-SG" b="1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SG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𝟖</m:t>
                        </m:r>
                      </m:num>
                      <m:den>
                        <m:r>
                          <a:rPr lang="en-SG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𝟗</m:t>
                        </m:r>
                      </m:den>
                    </m:f>
                    <m:r>
                      <a:rPr lang="en-SG" b="1" i="1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SG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SG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SG" b="1" i="1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SG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SG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a:rPr lang="en-SG" b="1" i="1">
                        <a:latin typeface="Cambria Math" panose="02040503050406030204" pitchFamily="18" charset="0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SG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SG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SG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SG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SG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SG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SG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SG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SG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1202C3E2-741C-92B5-2A2F-E0E1E4289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156" y="4818482"/>
                <a:ext cx="8641192" cy="1011651"/>
              </a:xfrm>
              <a:prstGeom prst="rect">
                <a:avLst/>
              </a:prstGeom>
              <a:blipFill>
                <a:blip r:embed="rId4"/>
                <a:stretch>
                  <a:fillRect t="-602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9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00200" y="340989"/>
            <a:ext cx="187372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02485" y="351793"/>
            <a:ext cx="69622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thuận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75395" y="2559546"/>
            <a:ext cx="2743200" cy="87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37D6EB-BCA1-4FFF-F7A2-DCE13D143B5A}"/>
                  </a:ext>
                </a:extLst>
              </p:cNvPr>
              <p:cNvSpPr txBox="1"/>
              <p:nvPr/>
            </p:nvSpPr>
            <p:spPr>
              <a:xfrm>
                <a:off x="6595404" y="1115249"/>
                <a:ext cx="4364100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400" b="1" dirty="0">
                    <a:solidFill>
                      <a:srgbClr val="002060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 </m:t>
                    </m:r>
                    <m:r>
                      <a:rPr lang="en-SG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SG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SG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SG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SG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SG" sz="4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37D6EB-BCA1-4FFF-F7A2-DCE13D143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04" y="1115249"/>
                <a:ext cx="4364100" cy="1080424"/>
              </a:xfrm>
              <a:prstGeom prst="rect">
                <a:avLst/>
              </a:prstGeom>
              <a:blipFill>
                <a:blip r:embed="rId2"/>
                <a:stretch>
                  <a:fillRect l="-5726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8F2F9-D648-84A0-5332-B153865CEA1A}"/>
                  </a:ext>
                </a:extLst>
              </p:cNvPr>
              <p:cNvSpPr txBox="1"/>
              <p:nvPr/>
            </p:nvSpPr>
            <p:spPr>
              <a:xfrm>
                <a:off x="6317152" y="2405690"/>
                <a:ext cx="4364100" cy="1475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SG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  <m:r>
                            <a:rPr lang="en-SG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SG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SG" sz="4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8F2F9-D648-84A0-5332-B153865CE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152" y="2405690"/>
                <a:ext cx="4364100" cy="14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BAC6A-10D1-2747-43D5-C1CBB3612BF0}"/>
                  </a:ext>
                </a:extLst>
              </p:cNvPr>
              <p:cNvSpPr txBox="1"/>
              <p:nvPr/>
            </p:nvSpPr>
            <p:spPr>
              <a:xfrm>
                <a:off x="6705600" y="4077471"/>
                <a:ext cx="43641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SG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SG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SG" sz="4000" dirty="0"/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BAC6A-10D1-2747-43D5-C1CBB361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077471"/>
                <a:ext cx="43641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A8855C-5DC7-E3DE-7817-262DF3522E88}"/>
                  </a:ext>
                </a:extLst>
              </p:cNvPr>
              <p:cNvSpPr txBox="1"/>
              <p:nvPr/>
            </p:nvSpPr>
            <p:spPr>
              <a:xfrm>
                <a:off x="5257800" y="5113159"/>
                <a:ext cx="43641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   </m:t>
                      </m:r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A8855C-5DC7-E3DE-7817-262DF3522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113159"/>
                <a:ext cx="43641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6C393E-1170-EB06-1A2F-1E1244F340CD}"/>
                  </a:ext>
                </a:extLst>
              </p:cNvPr>
              <p:cNvSpPr txBox="1"/>
              <p:nvPr/>
            </p:nvSpPr>
            <p:spPr>
              <a:xfrm>
                <a:off x="1248869" y="1092059"/>
                <a:ext cx="4364100" cy="1301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SG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SG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SG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SG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SG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SG" sz="4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6C393E-1170-EB06-1A2F-1E1244F34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9" y="1092059"/>
                <a:ext cx="4364100" cy="1301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397C34-25F3-D8AD-E4FE-5CDBABFB2C83}"/>
                  </a:ext>
                </a:extLst>
              </p:cNvPr>
              <p:cNvSpPr txBox="1"/>
              <p:nvPr/>
            </p:nvSpPr>
            <p:spPr>
              <a:xfrm>
                <a:off x="1741640" y="2570834"/>
                <a:ext cx="4364100" cy="1475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SG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  <m:r>
                            <a:rPr lang="en-SG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SG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SG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397C34-25F3-D8AD-E4FE-5CDBABFB2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40" y="2570834"/>
                <a:ext cx="4364100" cy="14754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7F3927-E0AC-7FE0-6047-887F889CC9D3}"/>
                  </a:ext>
                </a:extLst>
              </p:cNvPr>
              <p:cNvSpPr txBox="1"/>
              <p:nvPr/>
            </p:nvSpPr>
            <p:spPr>
              <a:xfrm>
                <a:off x="1824058" y="4173609"/>
                <a:ext cx="43641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          </m:t>
                    </m:r>
                    <m:r>
                      <a:rPr lang="en-SG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SG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+  </m:t>
                    </m:r>
                    <m:r>
                      <a:rPr lang="en-SG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SG" sz="4000" dirty="0"/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7F3927-E0AC-7FE0-6047-887F889CC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58" y="4173609"/>
                <a:ext cx="43641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568590-9E90-F0C4-073E-E557BCD7CAF7}"/>
                  </a:ext>
                </a:extLst>
              </p:cNvPr>
              <p:cNvSpPr txBox="1"/>
              <p:nvPr/>
            </p:nvSpPr>
            <p:spPr>
              <a:xfrm>
                <a:off x="990600" y="5013090"/>
                <a:ext cx="43641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              </m:t>
                      </m:r>
                      <m:r>
                        <a:rPr lang="en-SG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568590-9E90-F0C4-073E-E557BCD7C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13090"/>
                <a:ext cx="436410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397E9-0F7C-6565-63C0-31456C72F80D}"/>
              </a:ext>
            </a:extLst>
          </p:cNvPr>
          <p:cNvCxnSpPr>
            <a:stCxn id="9" idx="2"/>
          </p:cNvCxnSpPr>
          <p:nvPr/>
        </p:nvCxnSpPr>
        <p:spPr>
          <a:xfrm>
            <a:off x="6283594" y="961394"/>
            <a:ext cx="33558" cy="559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57740" y="304800"/>
            <a:ext cx="187372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3: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75395" y="2559546"/>
            <a:ext cx="2743200" cy="87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93427" y="3309544"/>
            <a:ext cx="8631651" cy="1011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qua 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AC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76054"/>
            <a:ext cx="4534460" cy="178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912932" y="304800"/>
            <a:ext cx="6781800" cy="66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hình tam giác ABC và điểm I như dưới đây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80175" y="4347167"/>
            <a:ext cx="8631651" cy="1011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latin typeface="Arial" pitchFamily="34" charset="0"/>
                <a:cs typeface="Arial" pitchFamily="34" charset="0"/>
              </a:rPr>
              <a:t>b) Nêu cách vẽ đường thẳng đi qua I và song song với đường thẳng BC</a:t>
            </a:r>
          </a:p>
        </p:txBody>
      </p:sp>
    </p:spTree>
    <p:extLst>
      <p:ext uri="{BB962C8B-B14F-4D97-AF65-F5344CB8AC3E}">
        <p14:creationId xmlns:p14="http://schemas.microsoft.com/office/powerpoint/2010/main" val="223759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4000" y="228600"/>
            <a:ext cx="187372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75395" y="2559546"/>
            <a:ext cx="2743200" cy="87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53157" y="3335516"/>
            <a:ext cx="8631651" cy="1011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êke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êke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3" y="1176054"/>
            <a:ext cx="4534460" cy="178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979192" y="228600"/>
            <a:ext cx="6781800" cy="66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35872" y="4393625"/>
            <a:ext cx="88662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Kẻ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I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AC.</a:t>
            </a:r>
          </a:p>
        </p:txBody>
      </p:sp>
    </p:spTree>
    <p:extLst>
      <p:ext uri="{BB962C8B-B14F-4D97-AF65-F5344CB8AC3E}">
        <p14:creationId xmlns:p14="http://schemas.microsoft.com/office/powerpoint/2010/main" val="18274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35170" y="3197909"/>
            <a:ext cx="599635" cy="659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/>
              <a:t>.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5486400" y="1600200"/>
            <a:ext cx="3733800" cy="3657600"/>
          </a:xfrm>
          <a:prstGeom prst="triangle">
            <a:avLst>
              <a:gd name="adj" fmla="val 178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rot="18665373">
            <a:off x="7334600" y="981035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kern="0">
                <a:solidFill>
                  <a:srgbClr val="00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2" name="Rectangle 1"/>
          <p:cNvSpPr/>
          <p:nvPr/>
        </p:nvSpPr>
        <p:spPr>
          <a:xfrm>
            <a:off x="5685256" y="914400"/>
            <a:ext cx="489613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5557" y="5486400"/>
            <a:ext cx="489613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25001" y="5200943"/>
            <a:ext cx="489613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9889" y="2654273"/>
            <a:ext cx="489613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I</a:t>
            </a:r>
          </a:p>
        </p:txBody>
      </p:sp>
      <p:pic>
        <p:nvPicPr>
          <p:cNvPr id="7" name="Picture 10" descr="hin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9602">
            <a:off x="3737806" y="2503086"/>
            <a:ext cx="4384511" cy="21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2819400" y="1600198"/>
            <a:ext cx="4858100" cy="518160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6134802" y="1600199"/>
            <a:ext cx="3085398" cy="3657601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486400" y="1638868"/>
            <a:ext cx="648402" cy="3618931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5505994" y="5236186"/>
            <a:ext cx="3714206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582001" y="3383497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</a:t>
            </a:r>
          </a:p>
        </p:txBody>
      </p:sp>
    </p:spTree>
    <p:extLst>
      <p:ext uri="{BB962C8B-B14F-4D97-AF65-F5344CB8AC3E}">
        <p14:creationId xmlns:p14="http://schemas.microsoft.com/office/powerpoint/2010/main" val="30972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8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8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b) Vẽ đường thẳng IM và vuông góc với đường thẳng BC.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095859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Vẽ đường thẳng đi qua I và vuông góc với IM ta được đường thẳng đi qua I và song song với đường thẳng BC.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4063202" y="2667000"/>
            <a:ext cx="4343400" cy="2667000"/>
          </a:xfrm>
          <a:prstGeom prst="triangle">
            <a:avLst>
              <a:gd name="adj" fmla="val 222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038959" y="4495800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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24400" y="210264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A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434742" y="515064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C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52800" y="523731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B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81400" y="412022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I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128388" y="510335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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85588" y="5517356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031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505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Cambria Math</vt:lpstr>
      <vt:lpstr>Fujiyama</vt:lpstr>
      <vt:lpstr>Tahoma</vt:lpstr>
      <vt:lpstr>UTM Davida</vt:lpstr>
      <vt:lpstr>UTM HelvetIns</vt:lpstr>
      <vt:lpstr>UTM Showcard</vt:lpstr>
      <vt:lpstr>Verdana</vt:lpstr>
      <vt:lpstr>VNI-Times</vt:lpstr>
      <vt:lpstr>Webdings</vt:lpstr>
      <vt:lpstr>Wingdings</vt:lpstr>
      <vt:lpstr>方正少儿简体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Vẽ đường thẳng IM và vuông góc với đường thẳng BC.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176</cp:revision>
  <dcterms:created xsi:type="dcterms:W3CDTF">2023-08-07T15:02:17Z</dcterms:created>
  <dcterms:modified xsi:type="dcterms:W3CDTF">2024-04-09T04:51:46Z</dcterms:modified>
</cp:coreProperties>
</file>