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7"/>
  </p:notesMasterIdLst>
  <p:sldIdLst>
    <p:sldId id="302" r:id="rId2"/>
    <p:sldId id="303" r:id="rId3"/>
    <p:sldId id="256" r:id="rId4"/>
    <p:sldId id="292" r:id="rId5"/>
    <p:sldId id="260" r:id="rId6"/>
    <p:sldId id="262" r:id="rId7"/>
    <p:sldId id="293" r:id="rId8"/>
    <p:sldId id="278" r:id="rId9"/>
    <p:sldId id="264" r:id="rId10"/>
    <p:sldId id="304" r:id="rId11"/>
    <p:sldId id="284" r:id="rId12"/>
    <p:sldId id="285" r:id="rId13"/>
    <p:sldId id="298" r:id="rId14"/>
    <p:sldId id="267" r:id="rId15"/>
    <p:sldId id="294" r:id="rId16"/>
    <p:sldId id="305" r:id="rId17"/>
    <p:sldId id="269" r:id="rId18"/>
    <p:sldId id="306" r:id="rId19"/>
    <p:sldId id="270" r:id="rId20"/>
    <p:sldId id="277" r:id="rId21"/>
    <p:sldId id="301" r:id="rId22"/>
    <p:sldId id="281" r:id="rId23"/>
    <p:sldId id="296" r:id="rId24"/>
    <p:sldId id="297" r:id="rId25"/>
    <p:sldId id="29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A065E-4A57-47E0-A097-2EAE3A18CB55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6BD67-4800-40E2-8D91-8BBD7A6CA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D7D421-00C1-490A-9A5F-504C092958F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4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06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2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3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7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8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5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2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7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7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8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6AFB-9A00-4583-A780-6E83AA18398D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84E0D-9956-46BC-824A-E45791F1F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9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Admin\Downloads\Ch&#225;u%20Th&#432;&#417;ng%20C&#244;%20Ch&#250;%20C&#244;ng%20Nh&#226;n%20-%20Karaoke%20HD.mp4" TargetMode="Externa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Admin\Downloads\Am-thanh-tieng-quet-choi-xao-xac-www_nhacchuongvui_com.mp3" TargetMode="Externa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447800" y="1371600"/>
            <a:ext cx="9423400" cy="62484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8472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5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54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5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5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0576" y="3207604"/>
            <a:ext cx="366010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9200" y="6408739"/>
            <a:ext cx="1066800" cy="46513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055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0" y="6408739"/>
            <a:ext cx="1066800" cy="46513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pic>
        <p:nvPicPr>
          <p:cNvPr id="2056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2800" y="6408739"/>
            <a:ext cx="1066800" cy="46513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4628959" y="429424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735493" y="1714634"/>
            <a:ext cx="2961296" cy="66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62038" y="2312126"/>
            <a:ext cx="8238716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eaLnBrk="1" hangingPunct="1"/>
            <a:endParaRPr lang="vi-VN" sz="4000" i="1" dirty="0"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endParaRPr lang="vi-VN" sz="4000" i="1" dirty="0">
              <a:latin typeface="Times New Roman" panose="02020603050405020304" pitchFamily="18" charset="0"/>
            </a:endParaRPr>
          </a:p>
          <a:p>
            <a:pPr eaLnBrk="1" hangingPunct="1"/>
            <a:endParaRPr lang="en-US" sz="4000" i="1" dirty="0"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21393" y="874904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237101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êu đề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099" name="Tiêu đề phụ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" name="Picture 2" descr="IMG5310resize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Copy of images620701_921b7780_7780_121b_8a03_84c895d61d9f_Nhung_nguoi_am_tham_phuc_vu_le_gio_cu_nguyen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609600"/>
            <a:ext cx="11460480" cy="8001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111cong_nhan_ve_sinh_quet%20don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1" cy="6624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4734645" y="697150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83958" y="1205936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0059138"/>
      </p:ext>
    </p:extLst>
  </p:cSld>
  <p:clrMapOvr>
    <a:masterClrMapping/>
  </p:clrMapOvr>
  <p:transition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4932116" y="437442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TextBox 20"/>
          <p:cNvSpPr txBox="1">
            <a:spLocks noChangeArrowheads="1"/>
          </p:cNvSpPr>
          <p:nvPr/>
        </p:nvSpPr>
        <p:spPr bwMode="auto">
          <a:xfrm>
            <a:off x="1113182" y="1775027"/>
            <a:ext cx="30502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31759" y="897863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303683" y="2547317"/>
            <a:ext cx="103234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endParaRPr lang="en-US" sz="36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00051" y="2353492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</a:rPr>
              <a:t> 1</a:t>
            </a:r>
            <a:r>
              <a:rPr lang="en-US" sz="2800" b="1" dirty="0">
                <a:solidFill>
                  <a:srgbClr val="FF0000"/>
                </a:solidFill>
              </a:rPr>
              <a:t> :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nghe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thấy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chổi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3182" y="3161590"/>
            <a:ext cx="1077401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Nhà</a:t>
            </a:r>
            <a:r>
              <a:rPr lang="en-US" sz="3600" b="1" dirty="0"/>
              <a:t> </a:t>
            </a:r>
            <a:r>
              <a:rPr lang="en-US" sz="3600" b="1" dirty="0" err="1"/>
              <a:t>thơ</a:t>
            </a:r>
            <a:r>
              <a:rPr lang="en-US" sz="3600" b="1" dirty="0"/>
              <a:t> </a:t>
            </a:r>
            <a:r>
              <a:rPr lang="en-US" sz="3600" b="1" dirty="0" err="1"/>
              <a:t>nghe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tiếng</a:t>
            </a:r>
            <a:r>
              <a:rPr lang="en-US" sz="3600" b="1" dirty="0"/>
              <a:t> </a:t>
            </a:r>
            <a:r>
              <a:rPr lang="en-US" sz="3600" b="1" dirty="0" err="1"/>
              <a:t>chổi</a:t>
            </a:r>
            <a:r>
              <a:rPr lang="en-US" sz="3600" b="1" dirty="0"/>
              <a:t> </a:t>
            </a:r>
            <a:r>
              <a:rPr lang="en-US" sz="3600" b="1" dirty="0" err="1"/>
              <a:t>tre</a:t>
            </a:r>
            <a:r>
              <a:rPr lang="en-US" sz="3600" b="1" dirty="0"/>
              <a:t> </a:t>
            </a:r>
            <a:r>
              <a:rPr lang="en-US" sz="3600" b="1" dirty="0" err="1"/>
              <a:t>vào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đêm</a:t>
            </a:r>
            <a:r>
              <a:rPr lang="en-US" sz="3600" b="1" dirty="0"/>
              <a:t> </a:t>
            </a:r>
            <a:r>
              <a:rPr lang="en-US" sz="3600" b="1" dirty="0" err="1"/>
              <a:t>hè</a:t>
            </a:r>
            <a:r>
              <a:rPr lang="en-US" sz="3600" b="1" dirty="0"/>
              <a:t> </a:t>
            </a:r>
            <a:r>
              <a:rPr lang="en-US" sz="3600" b="1" dirty="0" err="1"/>
              <a:t>rất</a:t>
            </a:r>
            <a:r>
              <a:rPr lang="en-US" sz="3600" b="1" dirty="0"/>
              <a:t> </a:t>
            </a:r>
            <a:r>
              <a:rPr lang="en-US" sz="3600" b="1" dirty="0" err="1"/>
              <a:t>muộn,khi</a:t>
            </a:r>
            <a:r>
              <a:rPr lang="en-US" sz="3600" b="1" dirty="0"/>
              <a:t> </a:t>
            </a:r>
            <a:r>
              <a:rPr lang="en-US" sz="3600" b="1" dirty="0" err="1"/>
              <a:t>ve</a:t>
            </a:r>
            <a:r>
              <a:rPr lang="en-US" sz="3600" b="1" dirty="0"/>
              <a:t> </a:t>
            </a:r>
            <a:r>
              <a:rPr lang="en-US" sz="3600" b="1" dirty="0" err="1"/>
              <a:t>cũng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mệt</a:t>
            </a:r>
            <a:r>
              <a:rPr lang="en-US" sz="3600" b="1" dirty="0"/>
              <a:t>,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kêu</a:t>
            </a:r>
            <a:r>
              <a:rPr lang="en-US" sz="3600" b="1" dirty="0"/>
              <a:t> </a:t>
            </a:r>
            <a:r>
              <a:rPr lang="en-US" sz="3600" b="1" dirty="0" err="1"/>
              <a:t>nữa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vào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đêm</a:t>
            </a:r>
            <a:r>
              <a:rPr lang="en-US" sz="3600" b="1" dirty="0"/>
              <a:t> </a:t>
            </a:r>
            <a:r>
              <a:rPr lang="en-US" sz="3600" b="1" dirty="0" err="1"/>
              <a:t>đông</a:t>
            </a:r>
            <a:r>
              <a:rPr lang="en-US" sz="3600" b="1" dirty="0"/>
              <a:t> </a:t>
            </a:r>
            <a:r>
              <a:rPr lang="en-US" sz="3600" b="1" dirty="0" err="1"/>
              <a:t>giá</a:t>
            </a:r>
            <a:r>
              <a:rPr lang="en-US" sz="3600" b="1" dirty="0"/>
              <a:t> </a:t>
            </a:r>
            <a:r>
              <a:rPr lang="en-US" sz="3600" b="1" dirty="0" err="1"/>
              <a:t>rét</a:t>
            </a:r>
            <a:r>
              <a:rPr lang="en-US" sz="3600" b="1" dirty="0"/>
              <a:t>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cơn</a:t>
            </a:r>
            <a:r>
              <a:rPr lang="en-US" sz="3600" b="1" dirty="0"/>
              <a:t> </a:t>
            </a:r>
            <a:r>
              <a:rPr lang="en-US" sz="3600" b="1" dirty="0" err="1"/>
              <a:t>giông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tắt</a:t>
            </a:r>
            <a:r>
              <a:rPr lang="en-US" sz="3600" b="1" dirty="0"/>
              <a:t>.</a:t>
            </a:r>
          </a:p>
          <a:p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599379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ô lao công cặm cụi nhặt rác cho khỏi tắc cống dưới trời mưa lớn  trong đêm ở Thái Nguyên khiến nhiều người xúc động - Netizen - Việt Giải Trí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" y="339635"/>
            <a:ext cx="9548949" cy="58129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4995311" y="440774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TextBox 20"/>
          <p:cNvSpPr txBox="1">
            <a:spLocks noChangeArrowheads="1"/>
          </p:cNvSpPr>
          <p:nvPr/>
        </p:nvSpPr>
        <p:spPr bwMode="auto">
          <a:xfrm>
            <a:off x="1113183" y="1583470"/>
            <a:ext cx="30502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70003" y="881317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263928" y="2229801"/>
            <a:ext cx="103234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endParaRPr lang="en-US" sz="36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9688" y="3310887"/>
            <a:ext cx="106249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4000" b="1" dirty="0" err="1"/>
              <a:t>Chị</a:t>
            </a:r>
            <a:r>
              <a:rPr lang="en-US" sz="4000" b="1" dirty="0"/>
              <a:t> </a:t>
            </a:r>
            <a:r>
              <a:rPr lang="en-US" sz="4000" b="1" dirty="0" err="1"/>
              <a:t>lao</a:t>
            </a:r>
            <a:r>
              <a:rPr lang="en-US" sz="4000" b="1" dirty="0"/>
              <a:t> </a:t>
            </a:r>
            <a:r>
              <a:rPr lang="en-US" sz="4000" b="1" dirty="0" err="1"/>
              <a:t>công</a:t>
            </a:r>
            <a:endParaRPr lang="en-US" sz="4000" b="1" dirty="0"/>
          </a:p>
          <a:p>
            <a:pPr eaLnBrk="0" hangingPunct="0"/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sắt</a:t>
            </a:r>
            <a:endParaRPr lang="en-US" sz="4000" b="1" dirty="0"/>
          </a:p>
          <a:p>
            <a:pPr eaLnBrk="0" hangingPunct="0"/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endParaRPr lang="en-US" sz="4000" b="1" dirty="0"/>
          </a:p>
          <a:p>
            <a:pPr eaLnBrk="0" hangingPunct="0"/>
            <a:r>
              <a:rPr lang="en-US" sz="4000" b="1" dirty="0"/>
              <a:t> 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083525" y="2194561"/>
            <a:ext cx="845820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4000" b="1" u="sng" dirty="0" err="1">
                <a:solidFill>
                  <a:srgbClr val="FF0000"/>
                </a:solidFill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cs typeface="Times New Roman" pitchFamily="18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: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ca 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ngợi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chị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lao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278181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ị lao công - đêm đông làm sạch phố!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834" y="261258"/>
            <a:ext cx="9170126" cy="5786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4600689" y="296358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TextBox 20"/>
          <p:cNvSpPr txBox="1">
            <a:spLocks noChangeArrowheads="1"/>
          </p:cNvSpPr>
          <p:nvPr/>
        </p:nvSpPr>
        <p:spPr bwMode="auto">
          <a:xfrm>
            <a:off x="1113182" y="1519298"/>
            <a:ext cx="30502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93123" y="735834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316935" y="2107090"/>
            <a:ext cx="103234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/>
            <a:r>
              <a:rPr lang="en-US" b="1" u="sng" dirty="0" err="1">
                <a:solidFill>
                  <a:srgbClr val="FF0000"/>
                </a:solidFill>
                <a:cs typeface="Times New Roman" pitchFamily="18" charset="0"/>
              </a:rPr>
              <a:t>Câu</a:t>
            </a:r>
            <a:r>
              <a:rPr lang="en-US" b="1" u="sng" dirty="0">
                <a:solidFill>
                  <a:srgbClr val="FF0000"/>
                </a:solidFill>
                <a:cs typeface="Times New Roman" pitchFamily="18" charset="0"/>
              </a:rPr>
              <a:t> 3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: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thơ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muốn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thơ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3182" y="3161590"/>
            <a:ext cx="107740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Hãy</a:t>
            </a:r>
            <a:r>
              <a:rPr lang="en-US" sz="3600" b="1" dirty="0"/>
              <a:t>  </a:t>
            </a:r>
            <a:r>
              <a:rPr lang="en-US" sz="3600" b="1" dirty="0" err="1"/>
              <a:t>giữ</a:t>
            </a:r>
            <a:r>
              <a:rPr lang="en-US" sz="3600" b="1" dirty="0"/>
              <a:t> </a:t>
            </a:r>
            <a:r>
              <a:rPr lang="en-US" sz="3600" b="1" dirty="0" err="1"/>
              <a:t>gìn</a:t>
            </a:r>
            <a:r>
              <a:rPr lang="en-US" sz="3600" b="1" dirty="0"/>
              <a:t> </a:t>
            </a:r>
            <a:r>
              <a:rPr lang="en-US" sz="3600" b="1" dirty="0" err="1"/>
              <a:t>vệ</a:t>
            </a:r>
            <a:r>
              <a:rPr lang="en-US" sz="3600" b="1" dirty="0"/>
              <a:t> </a:t>
            </a:r>
            <a:r>
              <a:rPr lang="en-US" sz="3600" b="1" dirty="0" err="1"/>
              <a:t>sinh</a:t>
            </a:r>
            <a:r>
              <a:rPr lang="en-US" sz="3600" b="1" dirty="0"/>
              <a:t> </a:t>
            </a:r>
            <a:r>
              <a:rPr lang="en-US" sz="3600" b="1" dirty="0" err="1"/>
              <a:t>chung</a:t>
            </a:r>
            <a:endParaRPr lang="en-US" sz="3600" b="1" dirty="0"/>
          </a:p>
          <a:p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quý</a:t>
            </a:r>
            <a:r>
              <a:rPr lang="en-US" sz="3600" b="1" dirty="0"/>
              <a:t>  </a:t>
            </a:r>
            <a:r>
              <a:rPr lang="en-US" sz="3600" b="1" dirty="0" err="1"/>
              <a:t>trọng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 </a:t>
            </a:r>
            <a:r>
              <a:rPr lang="en-US" sz="3600" b="1" dirty="0" err="1"/>
              <a:t>ơn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người</a:t>
            </a:r>
            <a:r>
              <a:rPr lang="en-US" sz="3600" b="1" dirty="0"/>
              <a:t> </a:t>
            </a:r>
            <a:r>
              <a:rPr lang="en-US" sz="3600" b="1" dirty="0" err="1"/>
              <a:t>công</a:t>
            </a:r>
            <a:r>
              <a:rPr lang="en-US" sz="3600" b="1" dirty="0"/>
              <a:t> </a:t>
            </a:r>
            <a:r>
              <a:rPr lang="en-US" sz="3600" b="1" dirty="0" err="1"/>
              <a:t>nhân</a:t>
            </a:r>
            <a:r>
              <a:rPr lang="en-US" sz="3600" b="1" dirty="0"/>
              <a:t> </a:t>
            </a:r>
            <a:r>
              <a:rPr lang="en-US" sz="3600" b="1" dirty="0" err="1"/>
              <a:t>vệ</a:t>
            </a:r>
            <a:r>
              <a:rPr lang="en-US" sz="3600" b="1" dirty="0"/>
              <a:t> </a:t>
            </a:r>
            <a:r>
              <a:rPr lang="en-US" sz="3600" b="1" dirty="0" err="1"/>
              <a:t>sinh</a:t>
            </a:r>
            <a:r>
              <a:rPr lang="en-US" sz="3600" b="1" dirty="0"/>
              <a:t> </a:t>
            </a:r>
            <a:r>
              <a:rPr lang="en-US" sz="3600" b="1" dirty="0" err="1"/>
              <a:t>môi</a:t>
            </a:r>
            <a:r>
              <a:rPr lang="en-US" sz="3600" b="1" dirty="0"/>
              <a:t> </a:t>
            </a:r>
            <a:r>
              <a:rPr lang="en-US" sz="3600" b="1" dirty="0" err="1"/>
              <a:t>trường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319420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93123" y="735834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1113182" y="1519298"/>
            <a:ext cx="69074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6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6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319420"/>
      </p:ext>
    </p:extLst>
  </p:cSld>
  <p:clrMapOvr>
    <a:masterClrMapping/>
  </p:clrMapOvr>
  <p:transition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5"/>
          <p:cNvSpPr txBox="1">
            <a:spLocks noChangeArrowheads="1"/>
          </p:cNvSpPr>
          <p:nvPr/>
        </p:nvSpPr>
        <p:spPr bwMode="auto">
          <a:xfrm>
            <a:off x="304800" y="2588018"/>
            <a:ext cx="117348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5400" b="1" i="1" dirty="0"/>
              <a:t>Chị lao công lao động vất vả</a:t>
            </a:r>
            <a:r>
              <a:rPr lang="en-US" sz="5400" b="1" i="1" dirty="0"/>
              <a:t> </a:t>
            </a:r>
            <a:r>
              <a:rPr lang="en-US" sz="5400" b="1" i="1" dirty="0" err="1"/>
              <a:t>ngày</a:t>
            </a:r>
            <a:r>
              <a:rPr lang="en-US" sz="5400" b="1" i="1" dirty="0"/>
              <a:t> </a:t>
            </a:r>
            <a:r>
              <a:rPr lang="en-US" sz="5400" b="1" i="1" dirty="0" err="1"/>
              <a:t>đêm</a:t>
            </a:r>
            <a:r>
              <a:rPr lang="vi-VN" sz="5400" b="1" i="1" dirty="0"/>
              <a:t> để giữ cho đường phố luôn sạch đẹp</a:t>
            </a:r>
            <a:r>
              <a:rPr lang="nl-NL" sz="5400" b="1" i="1" dirty="0"/>
              <a:t>. </a:t>
            </a:r>
            <a:r>
              <a:rPr lang="en-US" sz="5400" b="1" i="1" dirty="0" err="1"/>
              <a:t>Chúng</a:t>
            </a:r>
            <a:r>
              <a:rPr lang="en-US" sz="5400" b="1" i="1" dirty="0"/>
              <a:t> </a:t>
            </a:r>
            <a:r>
              <a:rPr lang="en-US" sz="5400" b="1" dirty="0" err="1"/>
              <a:t>t</a:t>
            </a:r>
            <a:r>
              <a:rPr lang="en-US" sz="5400" b="1" i="1" dirty="0" err="1"/>
              <a:t>a</a:t>
            </a:r>
            <a:r>
              <a:rPr lang="en-US" sz="5400" b="1" i="1" dirty="0"/>
              <a:t> </a:t>
            </a:r>
            <a:r>
              <a:rPr lang="en-US" sz="5400" b="1" i="1" dirty="0" err="1"/>
              <a:t>cần</a:t>
            </a:r>
            <a:r>
              <a:rPr lang="en-US" sz="5400" b="1" i="1" dirty="0"/>
              <a:t> </a:t>
            </a:r>
            <a:r>
              <a:rPr lang="en-US" sz="5400" b="1" i="1" dirty="0" err="1"/>
              <a:t>phải</a:t>
            </a:r>
            <a:r>
              <a:rPr lang="en-US" sz="5400" b="1" i="1" dirty="0"/>
              <a:t>  </a:t>
            </a:r>
            <a:r>
              <a:rPr lang="en-US" sz="5400" b="1" i="1" dirty="0" err="1"/>
              <a:t>quý</a:t>
            </a:r>
            <a:r>
              <a:rPr lang="en-US" sz="5400" b="1" i="1" dirty="0"/>
              <a:t> </a:t>
            </a:r>
            <a:r>
              <a:rPr lang="en-US" sz="5400" b="1" dirty="0" err="1"/>
              <a:t>t</a:t>
            </a:r>
            <a:r>
              <a:rPr lang="en-US" sz="5400" b="1" i="1" dirty="0" err="1"/>
              <a:t>rọng</a:t>
            </a:r>
            <a:r>
              <a:rPr lang="en-US" sz="5400" b="1" i="1" dirty="0"/>
              <a:t> ,</a:t>
            </a:r>
            <a:r>
              <a:rPr lang="en-US" sz="5400" b="1" i="1" dirty="0" err="1"/>
              <a:t>biế</a:t>
            </a:r>
            <a:r>
              <a:rPr lang="en-US" sz="5400" b="1" dirty="0" err="1"/>
              <a:t>t</a:t>
            </a:r>
            <a:r>
              <a:rPr lang="en-US" sz="5400" b="1" i="1" dirty="0"/>
              <a:t> </a:t>
            </a:r>
            <a:r>
              <a:rPr lang="en-US" sz="5400" b="1" i="1" dirty="0" err="1"/>
              <a:t>ơn</a:t>
            </a:r>
            <a:r>
              <a:rPr lang="en-US" sz="5400" b="1" i="1" dirty="0"/>
              <a:t>  </a:t>
            </a:r>
            <a:r>
              <a:rPr lang="en-US" sz="5400" b="1" i="1" dirty="0" err="1"/>
              <a:t>chị</a:t>
            </a:r>
            <a:r>
              <a:rPr lang="en-US" sz="5400" b="1" i="1" dirty="0"/>
              <a:t> </a:t>
            </a:r>
            <a:r>
              <a:rPr lang="vi-VN" sz="5400" b="1" i="1" dirty="0"/>
              <a:t>l</a:t>
            </a:r>
            <a:r>
              <a:rPr lang="en-US" sz="5400" b="1" i="1" dirty="0" err="1"/>
              <a:t>ao</a:t>
            </a:r>
            <a:r>
              <a:rPr lang="en-US" sz="5400" b="1" i="1" dirty="0"/>
              <a:t> </a:t>
            </a:r>
            <a:r>
              <a:rPr lang="en-US" sz="5400" b="1" i="1" dirty="0" err="1"/>
              <a:t>công</a:t>
            </a:r>
            <a:r>
              <a:rPr lang="en-US" sz="5400" b="1" i="1" dirty="0"/>
              <a:t>  </a:t>
            </a:r>
            <a:r>
              <a:rPr lang="en-US" sz="5400" b="1" i="1" dirty="0" err="1"/>
              <a:t>và</a:t>
            </a:r>
            <a:r>
              <a:rPr lang="en-US" sz="5400" b="1" i="1" dirty="0"/>
              <a:t> </a:t>
            </a:r>
            <a:r>
              <a:rPr lang="en-US" sz="5400" b="1" i="1" dirty="0" err="1"/>
              <a:t>có</a:t>
            </a:r>
            <a:r>
              <a:rPr lang="en-US" sz="5400" b="1" i="1" dirty="0"/>
              <a:t> ý </a:t>
            </a:r>
            <a:r>
              <a:rPr lang="en-US" sz="5400" b="1" i="1" dirty="0" err="1"/>
              <a:t>thức</a:t>
            </a:r>
            <a:r>
              <a:rPr lang="en-US" sz="5400" b="1" i="1" dirty="0"/>
              <a:t> </a:t>
            </a:r>
            <a:r>
              <a:rPr lang="en-US" sz="5400" b="1" i="1" dirty="0" err="1"/>
              <a:t>giữ</a:t>
            </a:r>
            <a:r>
              <a:rPr lang="en-US" sz="5400" b="1" i="1" dirty="0"/>
              <a:t> </a:t>
            </a:r>
            <a:r>
              <a:rPr lang="en-US" sz="5400" b="1" i="1" dirty="0" err="1"/>
              <a:t>vệ</a:t>
            </a:r>
            <a:r>
              <a:rPr lang="en-US" sz="5400" b="1" i="1" dirty="0"/>
              <a:t> </a:t>
            </a:r>
            <a:r>
              <a:rPr lang="en-US" sz="5400" b="1" i="1" dirty="0" err="1"/>
              <a:t>sinh</a:t>
            </a:r>
            <a:r>
              <a:rPr lang="en-US" sz="5400" b="1" i="1" dirty="0"/>
              <a:t> </a:t>
            </a:r>
            <a:r>
              <a:rPr lang="en-US" sz="5400" b="1" i="1" dirty="0" err="1"/>
              <a:t>chung</a:t>
            </a:r>
            <a:r>
              <a:rPr lang="vi-VN" sz="5400" dirty="0"/>
              <a:t> </a:t>
            </a:r>
            <a:r>
              <a:rPr lang="en-US" sz="5400" dirty="0"/>
              <a:t>.</a:t>
            </a:r>
            <a:endParaRPr lang="en-US" sz="5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561907" y="734731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34296" y="1227172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4600689" y="296358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93123" y="735834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4000" b="1" dirty="0"/>
              <a:t>Học thuộc lòng bài thơ.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1113182" y="1519298"/>
            <a:ext cx="30502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en-US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319420"/>
      </p:ext>
    </p:extLst>
  </p:cSld>
  <p:clrMapOvr>
    <a:masterClrMapping/>
  </p:clrMapOvr>
  <p:transition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3057985" y="2919942"/>
            <a:ext cx="6065838" cy="12956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48726"/>
              </a:avLst>
            </a:prstTxWarp>
          </a:bodyPr>
          <a:lstStyle/>
          <a:p>
            <a:pPr algn="ctr">
              <a:defRPr/>
            </a:pPr>
            <a:r>
              <a:rPr lang="vi-VN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Luyện đọc lại  </a:t>
            </a:r>
            <a:endParaRPr lang="en-US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561907" y="734731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34296" y="1227172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1794" y="2534193"/>
            <a:ext cx="10204960" cy="337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* Tiêu chí đánh giá:</a:t>
            </a:r>
          </a:p>
          <a:p>
            <a:r>
              <a:rPr lang="vi-VN" sz="4000" dirty="0">
                <a:latin typeface="+mj-lt"/>
              </a:rPr>
              <a:t>+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hiện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giọng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đọc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toàn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bài</a:t>
            </a:r>
            <a:r>
              <a:rPr lang="vi-VN" sz="4000" dirty="0">
                <a:latin typeface="+mj-lt"/>
              </a:rPr>
              <a:t>.</a:t>
            </a:r>
          </a:p>
          <a:p>
            <a:r>
              <a:rPr lang="vi-VN" sz="4000" dirty="0">
                <a:latin typeface="+mj-lt"/>
              </a:rPr>
              <a:t>+ Biết cách ngắt, nghỉ câu giữa các cụm từ và sau các dấu câu.</a:t>
            </a:r>
          </a:p>
          <a:p>
            <a:r>
              <a:rPr lang="vi-VN" sz="4000" dirty="0">
                <a:latin typeface="+mj-lt"/>
              </a:rPr>
              <a:t>+ Biết các nhấn giọng ở các từ gợi tả , gợi cảm.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618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4600689" y="296358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93123" y="735834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Ứng dụng: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Kể tên những việc làm giữ gìn vệ sinh môi trường mà em cam kết thực hiện được?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319420"/>
      </p:ext>
    </p:extLst>
  </p:cSld>
  <p:clrMapOvr>
    <a:masterClrMapping/>
  </p:clrMapOvr>
  <p:transition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4600689" y="296358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93123" y="735834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4000" b="1" dirty="0">
                <a:latin typeface="Times New Roman" pitchFamily="18" charset="0"/>
                <a:cs typeface="Times New Roman" pitchFamily="18" charset="0"/>
              </a:rPr>
              <a:t>Sáng tạo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4000" b="1" dirty="0"/>
              <a:t>Vẽ một bức tranh về chủ đề những người lao động nơi em sống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319420"/>
      </p:ext>
    </p:extLst>
  </p:cSld>
  <p:clrMapOvr>
    <a:masterClrMapping/>
  </p:clrMapOvr>
  <p:transition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4600689" y="296358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93123" y="735834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dò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64920" y="2895600"/>
            <a:ext cx="792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99"/>
                </a:solidFill>
              </a:rPr>
              <a:t>Về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nhà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em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rèn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đọc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bài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thơ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cho</a:t>
            </a:r>
            <a:r>
              <a:rPr lang="en-US" sz="3200" b="1" dirty="0">
                <a:solidFill>
                  <a:srgbClr val="000099"/>
                </a:solidFill>
              </a:rPr>
              <a:t> hay </a:t>
            </a:r>
            <a:r>
              <a:rPr lang="en-US" sz="3200" b="1" dirty="0" err="1">
                <a:solidFill>
                  <a:srgbClr val="000099"/>
                </a:solidFill>
              </a:rPr>
              <a:t>hơn</a:t>
            </a:r>
            <a:r>
              <a:rPr lang="en-US" sz="3200" b="1">
                <a:solidFill>
                  <a:srgbClr val="000099"/>
                </a:solidFill>
              </a:rPr>
              <a:t>.</a:t>
            </a:r>
            <a:endParaRPr lang="en-US" sz="3200" b="1" dirty="0">
              <a:solidFill>
                <a:srgbClr val="0000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319420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9600" dirty="0">
                <a:solidFill>
                  <a:srgbClr val="002060"/>
                </a:solidFill>
              </a:rPr>
              <a:t>Khởi động</a:t>
            </a:r>
            <a:endParaRPr lang="en-US" sz="9600" dirty="0">
              <a:solidFill>
                <a:srgbClr val="002060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4" name="Picture 10" descr="Trang trí gó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04" y="76199"/>
            <a:ext cx="4597757" cy="61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rang trí gó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76196"/>
            <a:ext cx="5293217" cy="678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video khởi động chick d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háu Thương Cô Chú Công Nhân - Karaoke HD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0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ap Doc_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609600"/>
            <a:ext cx="9372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4"/>
          <p:cNvSpPr txBox="1">
            <a:spLocks noChangeArrowheads="1"/>
          </p:cNvSpPr>
          <p:nvPr/>
        </p:nvSpPr>
        <p:spPr bwMode="auto">
          <a:xfrm>
            <a:off x="4649271" y="415870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TextBox 8"/>
          <p:cNvSpPr txBox="1">
            <a:spLocks noChangeArrowheads="1"/>
          </p:cNvSpPr>
          <p:nvPr/>
        </p:nvSpPr>
        <p:spPr bwMode="auto">
          <a:xfrm>
            <a:off x="1203411" y="2027259"/>
            <a:ext cx="297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4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41707" y="826930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14872" y="2505670"/>
            <a:ext cx="10035209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vi-VN" sz="4000" b="1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xao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i="1" dirty="0" err="1">
                <a:latin typeface="+mj-lt"/>
              </a:rPr>
              <a:t>xác,</a:t>
            </a:r>
            <a:r>
              <a:rPr lang="en-US" sz="4000" i="1" dirty="0" err="1"/>
              <a:t>lặng</a:t>
            </a:r>
            <a:r>
              <a:rPr lang="en-US" sz="4000" i="1" dirty="0"/>
              <a:t> </a:t>
            </a:r>
            <a:r>
              <a:rPr lang="en-US" sz="4000" i="1" dirty="0" err="1"/>
              <a:t>ngắt</a:t>
            </a:r>
            <a:r>
              <a:rPr lang="en-US" sz="4000" i="1" dirty="0"/>
              <a:t> , </a:t>
            </a:r>
            <a:r>
              <a:rPr lang="en-US" sz="4000" i="1" dirty="0" err="1"/>
              <a:t>gió</a:t>
            </a:r>
            <a:r>
              <a:rPr lang="en-US" sz="4000" i="1" dirty="0"/>
              <a:t> </a:t>
            </a:r>
            <a:r>
              <a:rPr lang="en-US" sz="4000" i="1" dirty="0" err="1"/>
              <a:t>rét</a:t>
            </a:r>
            <a:r>
              <a:rPr lang="en-US" sz="4000" i="1" dirty="0"/>
              <a:t>..</a:t>
            </a:r>
            <a:r>
              <a:rPr lang="vi-VN" sz="4000" b="1" i="1" dirty="0">
                <a:solidFill>
                  <a:srgbClr val="002060"/>
                </a:solidFill>
                <a:latin typeface="+mj-lt"/>
              </a:rPr>
              <a:t>.</a:t>
            </a:r>
            <a:endParaRPr lang="en-US" sz="4000" b="1" i="1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1319342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4852191" y="646763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958725" y="2058085"/>
            <a:ext cx="297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4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Text Box 19"/>
          <p:cNvSpPr txBox="1">
            <a:spLocks noChangeArrowheads="1"/>
          </p:cNvSpPr>
          <p:nvPr/>
        </p:nvSpPr>
        <p:spPr bwMode="auto">
          <a:xfrm>
            <a:off x="1098952" y="2856388"/>
            <a:ext cx="3619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Chia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534777" y="3811766"/>
            <a:ext cx="85201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400" i="1" dirty="0"/>
              <a:t> </a:t>
            </a:r>
            <a:r>
              <a:rPr lang="nl-NL" sz="4000" dirty="0"/>
              <a:t>+ Đoạn 1: </a:t>
            </a:r>
            <a:r>
              <a:rPr lang="en-US" sz="4000" dirty="0" err="1">
                <a:latin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đêm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hè</a:t>
            </a:r>
            <a:r>
              <a:rPr lang="en-US" sz="4000" dirty="0">
                <a:latin typeface="Times New Roman" pitchFamily="18" charset="0"/>
              </a:rPr>
              <a:t>...</a:t>
            </a:r>
            <a:r>
              <a:rPr lang="en-US" sz="4000" dirty="0" err="1">
                <a:latin typeface="Times New Roman" pitchFamily="18" charset="0"/>
              </a:rPr>
              <a:t>quét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rác</a:t>
            </a:r>
            <a:r>
              <a:rPr lang="en-US" sz="4000" dirty="0">
                <a:latin typeface="Times New Roman" pitchFamily="18" charset="0"/>
              </a:rPr>
              <a:t>…</a:t>
            </a:r>
            <a:endParaRPr lang="en-US" sz="4000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34777" y="4673741"/>
            <a:ext cx="92092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800" i="1" dirty="0"/>
              <a:t> </a:t>
            </a:r>
            <a:r>
              <a:rPr lang="nl-NL" sz="4000" dirty="0"/>
              <a:t>+ Đoạn 2: </a:t>
            </a:r>
            <a:r>
              <a:rPr lang="en-US" sz="4000" dirty="0" err="1">
                <a:latin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đêm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đông</a:t>
            </a:r>
            <a:r>
              <a:rPr lang="en-US" sz="4000" dirty="0">
                <a:latin typeface="Times New Roman" pitchFamily="18" charset="0"/>
              </a:rPr>
              <a:t>...</a:t>
            </a:r>
            <a:r>
              <a:rPr lang="en-US" sz="4000" dirty="0" err="1">
                <a:latin typeface="Times New Roman" pitchFamily="18" charset="0"/>
              </a:rPr>
              <a:t>quét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rác</a:t>
            </a:r>
            <a:r>
              <a:rPr lang="en-US" sz="4000" dirty="0">
                <a:latin typeface="Times New Roman" pitchFamily="18" charset="0"/>
              </a:rPr>
              <a:t>...</a:t>
            </a:r>
            <a:endParaRPr lang="en-US" sz="4000" dirty="0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444625" y="5512032"/>
            <a:ext cx="85201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000" i="1" dirty="0"/>
              <a:t> </a:t>
            </a:r>
            <a:r>
              <a:rPr lang="nl-NL" sz="4000" dirty="0"/>
              <a:t>+ Đoạn 3: Còn lại.</a:t>
            </a:r>
            <a:endParaRPr lang="en-US" sz="40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44625" y="1046470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894483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4943061" y="633133"/>
            <a:ext cx="2420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TextBox 8"/>
          <p:cNvSpPr txBox="1">
            <a:spLocks noChangeArrowheads="1"/>
          </p:cNvSpPr>
          <p:nvPr/>
        </p:nvSpPr>
        <p:spPr bwMode="auto">
          <a:xfrm>
            <a:off x="675862" y="2521617"/>
            <a:ext cx="297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98782" y="3231183"/>
            <a:ext cx="12589565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>
              <a:buNone/>
            </a:pP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444625" y="1046470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389003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4943061" y="633133"/>
            <a:ext cx="2420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TextBox 8"/>
          <p:cNvSpPr txBox="1">
            <a:spLocks noChangeArrowheads="1"/>
          </p:cNvSpPr>
          <p:nvPr/>
        </p:nvSpPr>
        <p:spPr bwMode="auto">
          <a:xfrm>
            <a:off x="675862" y="2521617"/>
            <a:ext cx="297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98782" y="3231183"/>
            <a:ext cx="12589565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4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24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>
              <a:buNone/>
            </a:pP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1935593" y="4320756"/>
            <a:ext cx="360421" cy="1313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1897881" y="3495968"/>
            <a:ext cx="396305" cy="925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444625" y="1046470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23"/>
          <p:cNvGrpSpPr>
            <a:grpSpLocks/>
          </p:cNvGrpSpPr>
          <p:nvPr/>
        </p:nvGrpSpPr>
        <p:grpSpPr bwMode="auto">
          <a:xfrm>
            <a:off x="2941200" y="3709851"/>
            <a:ext cx="206949" cy="418012"/>
            <a:chOff x="6172200" y="3733800"/>
            <a:chExt cx="228600" cy="457200"/>
          </a:xfrm>
        </p:grpSpPr>
        <p:cxnSp>
          <p:nvCxnSpPr>
            <p:cNvPr id="17" name="Straight Connector 16"/>
            <p:cNvCxnSpPr/>
            <p:nvPr/>
          </p:nvCxnSpPr>
          <p:spPr>
            <a:xfrm rot="5400000">
              <a:off x="6019800" y="3886200"/>
              <a:ext cx="457200" cy="1524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6096000" y="3886200"/>
              <a:ext cx="457200" cy="1524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 rot="5400000">
            <a:off x="1271563" y="4777955"/>
            <a:ext cx="305993" cy="769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020501" y="5590034"/>
            <a:ext cx="290750" cy="1357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2" name="Group 23"/>
          <p:cNvGrpSpPr>
            <a:grpSpLocks/>
          </p:cNvGrpSpPr>
          <p:nvPr/>
        </p:nvGrpSpPr>
        <p:grpSpPr bwMode="auto">
          <a:xfrm>
            <a:off x="1541418" y="5003074"/>
            <a:ext cx="248193" cy="418013"/>
            <a:chOff x="6172200" y="3733800"/>
            <a:chExt cx="228600" cy="457200"/>
          </a:xfrm>
        </p:grpSpPr>
        <p:cxnSp>
          <p:nvCxnSpPr>
            <p:cNvPr id="33" name="Straight Connector 32"/>
            <p:cNvCxnSpPr/>
            <p:nvPr/>
          </p:nvCxnSpPr>
          <p:spPr>
            <a:xfrm rot="5400000">
              <a:off x="6019800" y="3886200"/>
              <a:ext cx="457200" cy="1524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6096000" y="3886200"/>
              <a:ext cx="457200" cy="1524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 rot="5400000">
            <a:off x="1271563" y="6051584"/>
            <a:ext cx="305993" cy="769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0" name="Group 23"/>
          <p:cNvGrpSpPr>
            <a:grpSpLocks/>
          </p:cNvGrpSpPr>
          <p:nvPr/>
        </p:nvGrpSpPr>
        <p:grpSpPr bwMode="auto">
          <a:xfrm>
            <a:off x="1656684" y="6335486"/>
            <a:ext cx="185179" cy="365760"/>
            <a:chOff x="6172200" y="3733800"/>
            <a:chExt cx="228600" cy="457200"/>
          </a:xfrm>
        </p:grpSpPr>
        <p:cxnSp>
          <p:nvCxnSpPr>
            <p:cNvPr id="31" name="Straight Connector 30"/>
            <p:cNvCxnSpPr/>
            <p:nvPr/>
          </p:nvCxnSpPr>
          <p:spPr>
            <a:xfrm rot="5400000">
              <a:off x="6019800" y="3886200"/>
              <a:ext cx="457200" cy="1524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6096000" y="3886200"/>
              <a:ext cx="457200" cy="1524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389003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4628959" y="429424"/>
            <a:ext cx="286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735493" y="1714634"/>
            <a:ext cx="2961296" cy="66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62038" y="2312126"/>
            <a:ext cx="823871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endParaRPr lang="vi-VN" sz="4000" i="1" dirty="0"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endParaRPr lang="vi-VN" sz="4000" i="1" dirty="0">
              <a:latin typeface="Times New Roman" panose="02020603050405020304" pitchFamily="18" charset="0"/>
            </a:endParaRPr>
          </a:p>
          <a:p>
            <a:pPr eaLnBrk="1" hangingPunct="1"/>
            <a:endParaRPr lang="en-US" sz="4000" i="1" dirty="0"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21393" y="874904"/>
            <a:ext cx="76758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tre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m-thanh-tieng-quet-choi-xao-xac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/>
          <a:stretch>
            <a:fillRect/>
          </a:stretch>
        </p:blipFill>
        <p:spPr>
          <a:xfrm>
            <a:off x="9653450" y="2884713"/>
            <a:ext cx="1593669" cy="1593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237101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.4|0.7|0.5|0.4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.4|0.7|0.5|0.4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3.4|0.5|0.4|0.4|0.3|0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3358</TotalTime>
  <Words>563</Words>
  <Application>Microsoft Office PowerPoint</Application>
  <PresentationFormat>Widescreen</PresentationFormat>
  <Paragraphs>119</Paragraphs>
  <Slides>25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Edwardian Script ITC</vt:lpstr>
      <vt:lpstr>Times New Roman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Administrator</cp:lastModifiedBy>
  <cp:revision>147</cp:revision>
  <dcterms:created xsi:type="dcterms:W3CDTF">2020-10-20T03:37:53Z</dcterms:created>
  <dcterms:modified xsi:type="dcterms:W3CDTF">2026-03-11T09:55:29Z</dcterms:modified>
</cp:coreProperties>
</file>