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45"/>
  </p:notesMasterIdLst>
  <p:sldIdLst>
    <p:sldId id="259" r:id="rId2"/>
    <p:sldId id="258" r:id="rId3"/>
    <p:sldId id="289" r:id="rId4"/>
    <p:sldId id="290" r:id="rId5"/>
    <p:sldId id="287" r:id="rId6"/>
    <p:sldId id="282" r:id="rId7"/>
    <p:sldId id="283" r:id="rId8"/>
    <p:sldId id="288" r:id="rId9"/>
    <p:sldId id="292" r:id="rId10"/>
    <p:sldId id="294" r:id="rId11"/>
    <p:sldId id="299" r:id="rId12"/>
    <p:sldId id="300" r:id="rId13"/>
    <p:sldId id="295" r:id="rId14"/>
    <p:sldId id="296" r:id="rId15"/>
    <p:sldId id="298" r:id="rId16"/>
    <p:sldId id="297" r:id="rId17"/>
    <p:sldId id="302" r:id="rId18"/>
    <p:sldId id="303" r:id="rId19"/>
    <p:sldId id="304" r:id="rId20"/>
    <p:sldId id="284" r:id="rId21"/>
    <p:sldId id="313" r:id="rId22"/>
    <p:sldId id="286" r:id="rId23"/>
    <p:sldId id="306" r:id="rId24"/>
    <p:sldId id="305" r:id="rId25"/>
    <p:sldId id="301" r:id="rId26"/>
    <p:sldId id="308" r:id="rId27"/>
    <p:sldId id="314" r:id="rId28"/>
    <p:sldId id="315" r:id="rId29"/>
    <p:sldId id="316" r:id="rId30"/>
    <p:sldId id="285" r:id="rId31"/>
    <p:sldId id="318" r:id="rId32"/>
    <p:sldId id="260" r:id="rId33"/>
    <p:sldId id="319" r:id="rId34"/>
    <p:sldId id="317" r:id="rId35"/>
    <p:sldId id="320" r:id="rId36"/>
    <p:sldId id="322" r:id="rId37"/>
    <p:sldId id="325" r:id="rId38"/>
    <p:sldId id="321" r:id="rId39"/>
    <p:sldId id="323" r:id="rId40"/>
    <p:sldId id="326" r:id="rId41"/>
    <p:sldId id="293" r:id="rId42"/>
    <p:sldId id="324" r:id="rId43"/>
    <p:sldId id="271" r:id="rId44"/>
  </p:sldIdLst>
  <p:sldSz cx="12192000" cy="6858000"/>
  <p:notesSz cx="6858000" cy="9144000"/>
  <p:embeddedFontLst>
    <p:embeddedFont>
      <p:font typeface="SVN-Bira" panose="02040603050506020204" pitchFamily="18" charset="0"/>
      <p:regular r:id="rId46"/>
    </p:embeddedFon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Cambria" panose="02040503050406030204" pitchFamily="18" charset="0"/>
      <p:regular r:id="rId51"/>
      <p:bold r:id="rId52"/>
      <p:italic r:id="rId53"/>
      <p:boldItalic r:id="rId54"/>
    </p:embeddedFont>
    <p:embeddedFont>
      <p:font typeface="Microsoft YaHei" panose="020B0503020204020204" pitchFamily="34" charset="-122"/>
      <p:regular r:id="rId55"/>
      <p:bold r:id="rId5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D54C"/>
    <a:srgbClr val="F8E48A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7961" autoAdjust="0"/>
  </p:normalViewPr>
  <p:slideViewPr>
    <p:cSldViewPr snapToGrid="0">
      <p:cViewPr>
        <p:scale>
          <a:sx n="50" d="100"/>
          <a:sy n="50" d="100"/>
        </p:scale>
        <p:origin x="974" y="355"/>
      </p:cViewPr>
      <p:guideLst/>
    </p:cSldViewPr>
  </p:slideViewPr>
  <p:notesTextViewPr>
    <p:cViewPr>
      <p:scale>
        <a:sx n="75" d="100"/>
        <a:sy n="75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font" Target="fonts/font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361E7A-C870-44E1-847B-1F6DC53E1E2B}" type="datetimeFigureOut">
              <a:rPr lang="en-US" smtClean="0"/>
              <a:t>4/1/2023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97137E-8A07-4248-99CB-31B7420807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46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cho</a:t>
            </a:r>
            <a:r>
              <a:rPr lang="en-US" dirty="0" smtClean="0"/>
              <a:t> </a:t>
            </a:r>
            <a:r>
              <a:rPr lang="en-US" dirty="0" err="1" smtClean="0"/>
              <a:t>hs</a:t>
            </a:r>
            <a:r>
              <a:rPr lang="en-US" dirty="0" smtClean="0"/>
              <a:t> </a:t>
            </a:r>
            <a:r>
              <a:rPr lang="en-US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đôi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</a:t>
            </a:r>
            <a:r>
              <a:rPr lang="en-US" baseline="0" dirty="0" smtClean="0"/>
              <a:t> chia </a:t>
            </a:r>
            <a:r>
              <a:rPr lang="en-US" baseline="0" dirty="0" err="1" smtClean="0"/>
              <a:t>sẻ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lúc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. </a:t>
            </a:r>
          </a:p>
          <a:p>
            <a:r>
              <a:rPr lang="en-US" baseline="0" dirty="0" smtClean="0"/>
              <a:t>KL: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có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những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suy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luận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việc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2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tranh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Bây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giờ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cô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bài</a:t>
            </a:r>
            <a:r>
              <a:rPr lang="en-US" baseline="0" dirty="0" smtClean="0"/>
              <a:t> ST </a:t>
            </a:r>
            <a:r>
              <a:rPr lang="en-US" baseline="0" dirty="0" err="1" smtClean="0"/>
              <a:t>Ông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Đùng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xem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nhân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này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nhé</a:t>
            </a:r>
            <a:r>
              <a:rPr lang="en-US" baseline="0" dirty="0" smtClean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137E-8A07-4248-99CB-31B7420807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196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137E-8A07-4248-99CB-31B7420807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05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chọn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nhóm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tốt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137E-8A07-4248-99CB-31B74208078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389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Đồng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thanh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đọc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đoạn</a:t>
            </a:r>
            <a:r>
              <a:rPr lang="en-US" baseline="0" dirty="0" smtClean="0"/>
              <a:t> 3-4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97137E-8A07-4248-99CB-31B74208078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5104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959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354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67236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007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786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4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2390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1687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7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13764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669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2023/4/1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2999910" y="-762453"/>
            <a:ext cx="15631499" cy="10455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619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5" Type="http://schemas.openxmlformats.org/officeDocument/2006/relationships/image" Target="../media/image24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audio" Target="../media/audio2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5" Type="http://schemas.openxmlformats.org/officeDocument/2006/relationships/image" Target="../media/image44.png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1.png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5" Type="http://schemas.openxmlformats.org/officeDocument/2006/relationships/image" Target="../media/image50.png"/><Relationship Id="rId4" Type="http://schemas.openxmlformats.org/officeDocument/2006/relationships/image" Target="../media/image36.png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audio" Target="../media/audio2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434" y="1851409"/>
            <a:ext cx="8285182" cy="2645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6305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44" y="51523"/>
            <a:ext cx="12095512" cy="67549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110" y="1785434"/>
            <a:ext cx="8947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khổng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lồ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endParaRPr lang="en-US" sz="4400" b="1" i="1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76110" y="2830697"/>
            <a:ext cx="99824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ở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cày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cấy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4400" b="1" i="1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76110" y="3975847"/>
            <a:ext cx="96167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Tiếp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đến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i="1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4400" b="1" i="1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nay</a:t>
            </a:r>
            <a:endParaRPr lang="en-US" sz="4400" b="1" i="1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110" y="5120997"/>
            <a:ext cx="89470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Đoạn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4: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4400" b="1" i="1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46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691BB4-84CE-4EE3-8775-F067292FFEBA}"/>
              </a:ext>
            </a:extLst>
          </p:cNvPr>
          <p:cNvGrpSpPr/>
          <p:nvPr/>
        </p:nvGrpSpPr>
        <p:grpSpPr>
          <a:xfrm>
            <a:off x="193040" y="607025"/>
            <a:ext cx="11704320" cy="5458110"/>
            <a:chOff x="1156389" y="1281520"/>
            <a:chExt cx="2247211" cy="4320275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1156389" y="1565568"/>
              <a:ext cx="2247211" cy="4036227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椭圆 2">
              <a:extLst>
                <a:ext uri="{FF2B5EF4-FFF2-40B4-BE49-F238E27FC236}">
                  <a16:creationId xmlns:a16="http://schemas.microsoft.com/office/drawing/2014/main" id="{8F2D51E3-AB91-4987-9146-7AD6251B37FE}"/>
                </a:ext>
              </a:extLst>
            </p:cNvPr>
            <p:cNvSpPr/>
            <p:nvPr/>
          </p:nvSpPr>
          <p:spPr>
            <a:xfrm>
              <a:off x="1717551" y="1281520"/>
              <a:ext cx="1144394" cy="568094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字魂6号-日记插画体" panose="00000500000000000000" pitchFamily="2" charset="-122"/>
                  <a:cs typeface="+mn-cs"/>
                </a:rPr>
                <a:t>SỰ TÍCH ÔNG ĐÙNG, BÀ ĐÙNG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358815" y="1713053"/>
            <a:ext cx="11447362" cy="1435261"/>
          </a:xfrm>
          <a:prstGeom prst="rect">
            <a:avLst/>
          </a:prstGeom>
          <a:solidFill>
            <a:schemeClr val="accent4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1255" y="3312289"/>
            <a:ext cx="11447362" cy="2394030"/>
          </a:xfrm>
          <a:prstGeom prst="rect">
            <a:avLst/>
          </a:prstGeom>
          <a:solidFill>
            <a:schemeClr val="accent6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343382" y="1679000"/>
            <a:ext cx="11505235" cy="41088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xửa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xưa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xứ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Bi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xuất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hiện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lớn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đỉnh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nghĩa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khổng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lồ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Hồi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thấp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lõm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hoang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mọc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chịt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từ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lênh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khắp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vậy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liền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san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rãi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cấy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Calibri"/>
              <a:ea typeface="字魂95号-手刻宋" panose="00000500000000000000" pitchFamily="2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3381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691BB4-84CE-4EE3-8775-F067292FFEBA}"/>
              </a:ext>
            </a:extLst>
          </p:cNvPr>
          <p:cNvGrpSpPr/>
          <p:nvPr/>
        </p:nvGrpSpPr>
        <p:grpSpPr>
          <a:xfrm>
            <a:off x="246669" y="247259"/>
            <a:ext cx="11704320" cy="6412621"/>
            <a:chOff x="1156389" y="1216165"/>
            <a:chExt cx="2247211" cy="4545623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1156389" y="1565568"/>
              <a:ext cx="2247211" cy="4196220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椭圆 2">
              <a:extLst>
                <a:ext uri="{FF2B5EF4-FFF2-40B4-BE49-F238E27FC236}">
                  <a16:creationId xmlns:a16="http://schemas.microsoft.com/office/drawing/2014/main" id="{8F2D51E3-AB91-4987-9146-7AD6251B37FE}"/>
                </a:ext>
              </a:extLst>
            </p:cNvPr>
            <p:cNvSpPr/>
            <p:nvPr/>
          </p:nvSpPr>
          <p:spPr>
            <a:xfrm>
              <a:off x="1717551" y="1216165"/>
              <a:ext cx="1144394" cy="568094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字魂6号-日记插画体" panose="00000500000000000000" pitchFamily="2" charset="-122"/>
                  <a:cs typeface="+mn-cs"/>
                </a:rPr>
                <a:t>SỰ TÍCH ÔNG ĐÙNG, BÀ ĐÙNG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29789" y="6265049"/>
            <a:ext cx="413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Truyện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cổ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tộc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Mường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948" y="1133899"/>
            <a:ext cx="11447362" cy="2951964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03627" y="4184374"/>
            <a:ext cx="11447362" cy="2394030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47482" y="1099681"/>
            <a:ext cx="1120429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dẫn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lênh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lom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khom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bới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hụi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suốt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vẻ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vượt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nay.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: Do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ban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chưa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ghềnh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ngoằn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ngoèo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ghềnh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2061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46669" y="49919"/>
            <a:ext cx="11704320" cy="6609960"/>
            <a:chOff x="246669" y="49919"/>
            <a:chExt cx="11704320" cy="6609960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49919"/>
              <a:ext cx="6157494" cy="1926503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918036" y="1515996"/>
            <a:ext cx="2976842" cy="2017926"/>
            <a:chOff x="848588" y="1817963"/>
            <a:chExt cx="2976842" cy="2017926"/>
          </a:xfrm>
        </p:grpSpPr>
        <p:sp>
          <p:nvSpPr>
            <p:cNvPr id="26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7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12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13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17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9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l</a:t>
                </a:r>
                <a:r>
                  <a:rPr kumimoji="0" lang="en-US" altLang="zh-CN" sz="4400" b="1" i="0" u="none" strike="noStrike" kern="1200" cap="none" normalizeH="0" baseline="0" noProof="0" dirty="0" err="1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rPr>
                  <a:t>ồi</a:t>
                </a:r>
                <a:r>
                  <a:rPr kumimoji="0" lang="en-US" altLang="zh-CN" sz="4400" b="1" i="0" u="none" strike="noStrike" kern="1200" cap="none" normalizeH="0" baseline="0" noProof="0" dirty="0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rPr>
                  <a:t> </a:t>
                </a:r>
                <a:r>
                  <a:rPr kumimoji="0" lang="en-US" altLang="zh-CN" sz="4400" b="1" i="0" u="none" strike="noStrike" kern="1200" cap="none" normalizeH="0" baseline="0" noProof="0" dirty="0" err="1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rPr>
                  <a:t>lõm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28" name="Group 27"/>
          <p:cNvGrpSpPr/>
          <p:nvPr/>
        </p:nvGrpSpPr>
        <p:grpSpPr>
          <a:xfrm>
            <a:off x="918036" y="3263304"/>
            <a:ext cx="2976842" cy="2017926"/>
            <a:chOff x="848588" y="1817963"/>
            <a:chExt cx="2976842" cy="2017926"/>
          </a:xfrm>
        </p:grpSpPr>
        <p:sp>
          <p:nvSpPr>
            <p:cNvPr id="29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0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1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32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34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35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33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chằng</a:t>
                </a:r>
                <a:r>
                  <a:rPr lang="en-US" altLang="zh-CN" sz="4400" b="1" dirty="0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chịt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1000988" y="4877229"/>
            <a:ext cx="2976842" cy="2017926"/>
            <a:chOff x="848588" y="1817963"/>
            <a:chExt cx="2976842" cy="2017926"/>
          </a:xfrm>
        </p:grpSpPr>
        <p:sp>
          <p:nvSpPr>
            <p:cNvPr id="37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38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39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40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42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3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1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lênh</a:t>
                </a:r>
                <a:r>
                  <a:rPr lang="en-US" altLang="zh-CN" sz="4400" b="1" dirty="0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láng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44" name="Group 43"/>
          <p:cNvGrpSpPr/>
          <p:nvPr/>
        </p:nvGrpSpPr>
        <p:grpSpPr>
          <a:xfrm>
            <a:off x="8468588" y="1420005"/>
            <a:ext cx="2976842" cy="2017926"/>
            <a:chOff x="848588" y="1817963"/>
            <a:chExt cx="2976842" cy="2017926"/>
          </a:xfrm>
        </p:grpSpPr>
        <p:sp>
          <p:nvSpPr>
            <p:cNvPr id="45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6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47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48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50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1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49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l</a:t>
                </a: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om</a:t>
                </a:r>
                <a:r>
                  <a:rPr lang="en-US" altLang="zh-CN" sz="4400" b="1" dirty="0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khom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8597839" y="3263304"/>
            <a:ext cx="2976842" cy="2017926"/>
            <a:chOff x="848588" y="1817963"/>
            <a:chExt cx="2976842" cy="2017926"/>
          </a:xfrm>
        </p:grpSpPr>
        <p:sp>
          <p:nvSpPr>
            <p:cNvPr id="53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54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55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848588" y="1817963"/>
              <a:ext cx="2976842" cy="2017926"/>
              <a:chOff x="667191" y="1985214"/>
              <a:chExt cx="2976842" cy="2017926"/>
            </a:xfrm>
          </p:grpSpPr>
          <p:grpSp>
            <p:nvGrpSpPr>
              <p:cNvPr id="56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58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59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57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667191" y="2472538"/>
                <a:ext cx="297684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hì</a:t>
                </a:r>
                <a:r>
                  <a:rPr lang="en-US" altLang="zh-CN" sz="4400" b="1" dirty="0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hụi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  <p:grpSp>
        <p:nvGrpSpPr>
          <p:cNvPr id="60" name="Group 59"/>
          <p:cNvGrpSpPr/>
          <p:nvPr/>
        </p:nvGrpSpPr>
        <p:grpSpPr>
          <a:xfrm>
            <a:off x="8368344" y="4877229"/>
            <a:ext cx="3435832" cy="2017926"/>
            <a:chOff x="586215" y="1817963"/>
            <a:chExt cx="3435832" cy="2017926"/>
          </a:xfrm>
        </p:grpSpPr>
        <p:sp>
          <p:nvSpPr>
            <p:cNvPr id="61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1237378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2" name="椭圆 8">
              <a:extLst>
                <a:ext uri="{FF2B5EF4-FFF2-40B4-BE49-F238E27FC236}">
                  <a16:creationId xmlns:a16="http://schemas.microsoft.com/office/drawing/2014/main" id="{2B8251D5-89E5-42C2-8438-C0FA43388CCC}"/>
                </a:ext>
              </a:extLst>
            </p:cNvPr>
            <p:cNvSpPr/>
            <p:nvPr/>
          </p:nvSpPr>
          <p:spPr>
            <a:xfrm>
              <a:off x="2885524" y="2794490"/>
              <a:ext cx="657437" cy="657437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rgbClr val="F8E48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normalizeH="0" baseline="0" noProof="0">
                <a:ln w="101600">
                  <a:solidFill>
                    <a:srgbClr val="FFFFFF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grpSp>
          <p:nvGrpSpPr>
            <p:cNvPr id="63" name="组合 18">
              <a:extLst>
                <a:ext uri="{FF2B5EF4-FFF2-40B4-BE49-F238E27FC236}">
                  <a16:creationId xmlns:a16="http://schemas.microsoft.com/office/drawing/2014/main" id="{AD82F2C3-43C0-4FBD-9A3D-0AC70F2FA095}"/>
                </a:ext>
              </a:extLst>
            </p:cNvPr>
            <p:cNvGrpSpPr/>
            <p:nvPr/>
          </p:nvGrpSpPr>
          <p:grpSpPr>
            <a:xfrm>
              <a:off x="586215" y="1817963"/>
              <a:ext cx="3435832" cy="2017926"/>
              <a:chOff x="404818" y="1985214"/>
              <a:chExt cx="3435832" cy="2017926"/>
            </a:xfrm>
          </p:grpSpPr>
          <p:grpSp>
            <p:nvGrpSpPr>
              <p:cNvPr id="64" name="组合 17">
                <a:extLst>
                  <a:ext uri="{FF2B5EF4-FFF2-40B4-BE49-F238E27FC236}">
                    <a16:creationId xmlns:a16="http://schemas.microsoft.com/office/drawing/2014/main" id="{11B17612-4745-444E-8C02-251BF7A9D48B}"/>
                  </a:ext>
                </a:extLst>
              </p:cNvPr>
              <p:cNvGrpSpPr/>
              <p:nvPr/>
            </p:nvGrpSpPr>
            <p:grpSpPr>
              <a:xfrm>
                <a:off x="1146649" y="1985214"/>
                <a:ext cx="2017926" cy="2017926"/>
                <a:chOff x="1146649" y="1985214"/>
                <a:chExt cx="2017926" cy="2017926"/>
              </a:xfrm>
            </p:grpSpPr>
            <p:sp>
              <p:nvSpPr>
                <p:cNvPr id="66" name="不完整圆 2">
                  <a:extLst>
                    <a:ext uri="{FF2B5EF4-FFF2-40B4-BE49-F238E27FC236}">
                      <a16:creationId xmlns:a16="http://schemas.microsoft.com/office/drawing/2014/main" id="{BEDE883F-E4B4-469F-821F-74DB7D258F6E}"/>
                    </a:ext>
                  </a:extLst>
                </p:cNvPr>
                <p:cNvSpPr/>
                <p:nvPr/>
              </p:nvSpPr>
              <p:spPr>
                <a:xfrm>
                  <a:off x="1146649" y="1985214"/>
                  <a:ext cx="2017926" cy="2017926"/>
                </a:xfrm>
                <a:prstGeom prst="pie">
                  <a:avLst>
                    <a:gd name="adj1" fmla="val 10800000"/>
                    <a:gd name="adj2" fmla="val 21575449"/>
                  </a:avLst>
                </a:prstGeom>
                <a:solidFill>
                  <a:srgbClr val="F5D54C">
                    <a:alpha val="65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6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</p:grpSp>
          <p:sp>
            <p:nvSpPr>
              <p:cNvPr id="65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404818" y="2405787"/>
                <a:ext cx="3435832" cy="851297"/>
              </a:xfrm>
              <a:prstGeom prst="roundRect">
                <a:avLst/>
              </a:prstGeom>
              <a:solidFill>
                <a:srgbClr val="F8E48A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ngoằn</a:t>
                </a:r>
                <a:r>
                  <a:rPr lang="en-US" altLang="zh-CN" sz="4400" b="1" dirty="0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4400" b="1" dirty="0" err="1" smtClean="0">
                    <a:solidFill>
                      <a:schemeClr val="accent4">
                        <a:lumMod val="50000"/>
                      </a:schemeClr>
                    </a:solidFill>
                    <a:latin typeface="+mj-lt"/>
                    <a:ea typeface="字魂95号-手刻宋" panose="00000500000000000000" pitchFamily="2" charset="-122"/>
                  </a:rPr>
                  <a:t>ngoèo</a:t>
                </a:r>
                <a:endParaRPr kumimoji="0" lang="zh-CN" altLang="en-US" sz="44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074635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37186" y="0"/>
              <a:ext cx="6523285" cy="192650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27234" y="2109525"/>
            <a:ext cx="11343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4400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nhổ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san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rãi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cày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cấy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27234" y="2095847"/>
            <a:ext cx="11343190" cy="212365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en-US" sz="4400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Chỉ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nhổ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cây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san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cánh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đồng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bằng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phẳng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rãi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lấy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chỗ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cho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dân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ở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cày</a:t>
            </a:r>
            <a:r>
              <a: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spc="-150" dirty="0" err="1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cấy</a:t>
            </a:r>
            <a:r>
              <a:rPr lang="en-US" sz="44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r>
              <a:rPr lang="en-US" sz="4400" b="1" spc="-15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/</a:t>
            </a:r>
            <a:endParaRPr lang="en-US" sz="4400" spc="-150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65917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846500" y="0"/>
              <a:ext cx="8504657" cy="1926503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27233" y="1841249"/>
            <a:ext cx="11343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Ông Đùng </a:t>
            </a:r>
            <a:r>
              <a:rPr lang="vi-VN" sz="4400" b="1" i="1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lom khom dùng tay bới đất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đằng trước, bà Đùng </a:t>
            </a:r>
            <a:r>
              <a:rPr lang="vi-VN" sz="4400" b="1" i="1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hì hụi vét đất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đằng sau. </a:t>
            </a:r>
            <a:endParaRPr lang="en-US" sz="4400" dirty="0">
              <a:solidFill>
                <a:schemeClr val="accent4">
                  <a:lumMod val="50000"/>
                </a:schemeClr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233" y="3964907"/>
            <a:ext cx="1134319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dirty="0" smtClean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   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Vì thế, sông Đà mới </a:t>
            </a:r>
            <a:r>
              <a:rPr lang="vi-VN" sz="4400" b="1" i="1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ngoằn ngoèo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, có tới: </a:t>
            </a:r>
            <a:r>
              <a:rPr lang="vi-VN" sz="4400" b="1" i="1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“trăm bảy mươi thác, trăm ba mươi ghềnh” </a:t>
            </a:r>
            <a:r>
              <a:rPr lang="vi-VN" sz="4400" dirty="0">
                <a:solidFill>
                  <a:schemeClr val="accent4">
                    <a:lumMod val="50000"/>
                  </a:schemeClr>
                </a:solidFill>
                <a:ea typeface="Cambria" panose="02040503050406030204" pitchFamily="18" charset="0"/>
                <a:cs typeface="Arial" panose="020B0604020202020204" pitchFamily="34" charset="0"/>
              </a:rPr>
              <a:t>như bây giờ.</a:t>
            </a:r>
          </a:p>
        </p:txBody>
      </p:sp>
    </p:spTree>
    <p:extLst>
      <p:ext uri="{BB962C8B-B14F-4D97-AF65-F5344CB8AC3E}">
        <p14:creationId xmlns:p14="http://schemas.microsoft.com/office/powerpoint/2010/main" val="2720035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0"/>
              <a:ext cx="6157494" cy="1926503"/>
            </a:xfrm>
            <a:prstGeom prst="rect">
              <a:avLst/>
            </a:prstGeom>
          </p:spPr>
        </p:pic>
      </p:grpSp>
      <p:grpSp>
        <p:nvGrpSpPr>
          <p:cNvPr id="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559797" y="1926503"/>
            <a:ext cx="3304409" cy="3635259"/>
            <a:chOff x="503407" y="1985214"/>
            <a:chExt cx="3304409" cy="3635259"/>
          </a:xfrm>
        </p:grpSpPr>
        <p:grpSp>
          <p:nvGrpSpPr>
            <p:cNvPr id="10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15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6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1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503407" y="3106368"/>
              <a:ext cx="3304409" cy="2514105"/>
              <a:chOff x="255680" y="1910661"/>
              <a:chExt cx="3304409" cy="2514105"/>
            </a:xfrm>
          </p:grpSpPr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584487" y="1910661"/>
                <a:ext cx="264679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altLang="zh-CN" sz="4000" b="1" i="0" u="none" strike="noStrike" kern="1200" cap="none" normalizeH="0" baseline="0" noProof="0" dirty="0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Mườ</a:t>
                </a:r>
                <a:r>
                  <a:rPr kumimoji="0" lang="en-US" altLang="zh-CN" sz="4000" b="1" i="0" u="none" strike="noStrike" kern="1200" cap="none" normalizeH="0" baseline="0" noProof="0" dirty="0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ng Bi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255680" y="2670440"/>
                <a:ext cx="330440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ịa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danh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thuộc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huyện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Tân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Lạc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tỉnh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Hòa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Bình</a:t>
                </a:r>
                <a:endParaRPr kumimoji="0" lang="zh-CN" altLang="en-US" sz="3600" b="0" i="0" u="none" strike="noStrike" kern="1200" cap="none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+mj-lt"/>
                  <a:ea typeface="字魂95号-手刻宋" panose="00000500000000000000" pitchFamily="2" charset="-122"/>
                </a:endParaRPr>
              </a:p>
            </p:txBody>
          </p:sp>
        </p:grpSp>
      </p:grpSp>
      <p:sp>
        <p:nvSpPr>
          <p:cNvPr id="7" name="AutoShape 2" descr="Giới thiệu ch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Giới thiệu chu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Giới thiệu chu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60" name="Picture 12" descr="Bản Đồ Hòa Bình ❤️_❤️ Khổ Lớn Phóng To Năm 202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1164" y="1638837"/>
            <a:ext cx="5832605" cy="4972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419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0"/>
              <a:ext cx="6157494" cy="1926503"/>
            </a:xfrm>
            <a:prstGeom prst="rect">
              <a:avLst/>
            </a:prstGeom>
          </p:spPr>
        </p:pic>
      </p:grpSp>
      <p:grpSp>
        <p:nvGrpSpPr>
          <p:cNvPr id="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307975" y="1926503"/>
            <a:ext cx="3641813" cy="4136527"/>
            <a:chOff x="251585" y="1985214"/>
            <a:chExt cx="3641813" cy="4136527"/>
          </a:xfrm>
        </p:grpSpPr>
        <p:grpSp>
          <p:nvGrpSpPr>
            <p:cNvPr id="10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15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6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1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251585" y="3106368"/>
              <a:ext cx="3641813" cy="3015373"/>
              <a:chOff x="3858" y="1910661"/>
              <a:chExt cx="3641813" cy="3015373"/>
            </a:xfrm>
          </p:grpSpPr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461058" y="1910661"/>
                <a:ext cx="27702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di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normalizeH="0" baseline="0" noProof="0" dirty="0" err="1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chằng</a:t>
                </a:r>
                <a:r>
                  <a:rPr kumimoji="0" lang="en-US" altLang="zh-CN" sz="4000" b="1" i="0" u="none" strike="noStrike" kern="1200" cap="none" normalizeH="0" baseline="0" noProof="0" dirty="0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 </a:t>
                </a:r>
                <a:r>
                  <a:rPr kumimoji="0" lang="en-US" altLang="zh-CN" sz="4000" b="1" i="0" u="none" strike="noStrike" kern="1200" cap="none" normalizeH="0" baseline="0" noProof="0" dirty="0" err="1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chịt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3858" y="2617710"/>
                <a:ext cx="364181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(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cây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cối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)</a:t>
                </a:r>
                <a:r>
                  <a:rPr lang="zh-CN" altLang="en-US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đan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vào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nhau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dày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đặc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và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không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theo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hàng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lối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nhất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định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.</a:t>
                </a:r>
              </a:p>
            </p:txBody>
          </p:sp>
        </p:grpSp>
      </p:grpSp>
      <p:sp>
        <p:nvSpPr>
          <p:cNvPr id="7" name="AutoShape 2" descr="Giới thiệu ch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Giới thiệu chu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Giới thiệu chu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122" name="Picture 2" descr="Ngắm vẻ đẹp huyền bí của cây di sản quốc gia đầu tiên tại ĐBSC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7420" y="2071101"/>
            <a:ext cx="6758814" cy="3801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3575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0"/>
              <a:ext cx="6157494" cy="1926503"/>
            </a:xfrm>
            <a:prstGeom prst="rect">
              <a:avLst/>
            </a:prstGeom>
          </p:spPr>
        </p:pic>
      </p:grpSp>
      <p:grpSp>
        <p:nvGrpSpPr>
          <p:cNvPr id="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1558537" y="1908759"/>
            <a:ext cx="3641813" cy="3582529"/>
            <a:chOff x="334704" y="1985214"/>
            <a:chExt cx="3641813" cy="3582529"/>
          </a:xfrm>
        </p:grpSpPr>
        <p:grpSp>
          <p:nvGrpSpPr>
            <p:cNvPr id="10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15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6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1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334704" y="3105531"/>
              <a:ext cx="3641813" cy="2462212"/>
              <a:chOff x="86977" y="1909824"/>
              <a:chExt cx="3641813" cy="2462212"/>
            </a:xfrm>
          </p:grpSpPr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522773" y="1909824"/>
                <a:ext cx="27702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normalizeH="0" baseline="0" noProof="0" dirty="0" err="1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ra</a:t>
                </a:r>
                <a:r>
                  <a:rPr kumimoji="0" lang="en-US" altLang="zh-CN" sz="4000" b="1" i="0" u="none" strike="noStrike" kern="1200" cap="none" normalizeH="0" baseline="0" noProof="0" dirty="0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 </a:t>
                </a:r>
                <a:r>
                  <a:rPr kumimoji="0" lang="en-US" altLang="zh-CN" sz="4000" b="1" i="0" u="none" strike="noStrike" kern="1200" cap="none" normalizeH="0" baseline="0" noProof="0" dirty="0" err="1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tay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86977" y="2617710"/>
                <a:ext cx="3641813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bắt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đầu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làm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để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tỏ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rõ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khả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năng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tài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trí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của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mình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.</a:t>
                </a:r>
              </a:p>
            </p:txBody>
          </p:sp>
        </p:grpSp>
      </p:grpSp>
      <p:sp>
        <p:nvSpPr>
          <p:cNvPr id="7" name="AutoShape 2" descr="Giới thiệu ch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Giới thiệu chu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Giới thiệu chu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6922469" y="1926503"/>
            <a:ext cx="3641813" cy="4136527"/>
            <a:chOff x="334704" y="1985214"/>
            <a:chExt cx="3641813" cy="4136527"/>
          </a:xfrm>
        </p:grpSpPr>
        <p:grpSp>
          <p:nvGrpSpPr>
            <p:cNvPr id="22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26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27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28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29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23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334704" y="3105531"/>
              <a:ext cx="3641813" cy="3016210"/>
              <a:chOff x="86977" y="1909824"/>
              <a:chExt cx="3641813" cy="3016210"/>
            </a:xfrm>
          </p:grpSpPr>
          <p:sp>
            <p:nvSpPr>
              <p:cNvPr id="24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522773" y="1909824"/>
                <a:ext cx="27702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normalizeH="0" baseline="0" noProof="0" dirty="0" err="1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hì</a:t>
                </a:r>
                <a:r>
                  <a:rPr kumimoji="0" lang="en-US" altLang="zh-CN" sz="4000" b="1" i="0" u="none" strike="noStrike" kern="1200" cap="none" normalizeH="0" noProof="0" dirty="0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 </a:t>
                </a:r>
                <a:r>
                  <a:rPr kumimoji="0" lang="en-US" altLang="zh-CN" sz="4000" b="1" i="0" u="none" strike="noStrike" kern="1200" cap="none" normalizeH="0" noProof="0" dirty="0" err="1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hụi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25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86977" y="2617710"/>
                <a:ext cx="364181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dáng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vẻ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cặm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cụi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làm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việc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gì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đó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một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cách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khó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nhọc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kiên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nhẫn</a:t>
                </a:r>
                <a:r>
                  <a:rPr lang="en-US" altLang="zh-CN" sz="36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.</a:t>
                </a:r>
                <a:endParaRPr lang="en-US" altLang="zh-CN" sz="36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字魂95号-手刻宋" panose="00000500000000000000" pitchFamily="2" charset="-122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36088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0"/>
            <a:ext cx="11704320" cy="6659879"/>
            <a:chOff x="246669" y="0"/>
            <a:chExt cx="11704320" cy="6659879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20082" y="0"/>
              <a:ext cx="6157494" cy="1926503"/>
            </a:xfrm>
            <a:prstGeom prst="rect">
              <a:avLst/>
            </a:prstGeom>
          </p:spPr>
        </p:pic>
      </p:grpSp>
      <p:grpSp>
        <p:nvGrpSpPr>
          <p:cNvPr id="9" name="组合 18">
            <a:extLst>
              <a:ext uri="{FF2B5EF4-FFF2-40B4-BE49-F238E27FC236}">
                <a16:creationId xmlns:a16="http://schemas.microsoft.com/office/drawing/2014/main" id="{AD82F2C3-43C0-4FBD-9A3D-0AC70F2FA095}"/>
              </a:ext>
            </a:extLst>
          </p:cNvPr>
          <p:cNvGrpSpPr/>
          <p:nvPr/>
        </p:nvGrpSpPr>
        <p:grpSpPr>
          <a:xfrm>
            <a:off x="7808924" y="1660554"/>
            <a:ext cx="3928359" cy="4635420"/>
            <a:chOff x="107517" y="1985214"/>
            <a:chExt cx="3928359" cy="4635420"/>
          </a:xfrm>
        </p:grpSpPr>
        <p:grpSp>
          <p:nvGrpSpPr>
            <p:cNvPr id="10" name="组合 17">
              <a:extLst>
                <a:ext uri="{FF2B5EF4-FFF2-40B4-BE49-F238E27FC236}">
                  <a16:creationId xmlns:a16="http://schemas.microsoft.com/office/drawing/2014/main" id="{11B17612-4745-444E-8C02-251BF7A9D48B}"/>
                </a:ext>
              </a:extLst>
            </p:cNvPr>
            <p:cNvGrpSpPr/>
            <p:nvPr/>
          </p:nvGrpSpPr>
          <p:grpSpPr>
            <a:xfrm>
              <a:off x="1146649" y="1985214"/>
              <a:ext cx="2017926" cy="2017926"/>
              <a:chOff x="1146649" y="1985214"/>
              <a:chExt cx="2017926" cy="2017926"/>
            </a:xfrm>
          </p:grpSpPr>
          <p:sp>
            <p:nvSpPr>
              <p:cNvPr id="15" name="不完整圆 2">
                <a:extLst>
                  <a:ext uri="{FF2B5EF4-FFF2-40B4-BE49-F238E27FC236}">
                    <a16:creationId xmlns:a16="http://schemas.microsoft.com/office/drawing/2014/main" id="{BEDE883F-E4B4-469F-821F-74DB7D258F6E}"/>
                  </a:ext>
                </a:extLst>
              </p:cNvPr>
              <p:cNvSpPr/>
              <p:nvPr/>
            </p:nvSpPr>
            <p:spPr>
              <a:xfrm>
                <a:off x="1146649" y="1985214"/>
                <a:ext cx="2017926" cy="2017926"/>
              </a:xfrm>
              <a:prstGeom prst="pie">
                <a:avLst>
                  <a:gd name="adj1" fmla="val 10800000"/>
                  <a:gd name="adj2" fmla="val 21575449"/>
                </a:avLst>
              </a:prstGeom>
              <a:solidFill>
                <a:srgbClr val="F5D54C">
                  <a:alpha val="65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000" b="0" i="0" u="none" strike="noStrike" kern="1200" cap="none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微软雅黑" panose="020B0503020204020204" pitchFamily="34" charset="-122"/>
                  <a:cs typeface="+mn-cs"/>
                </a:endParaRPr>
              </a:p>
            </p:txBody>
          </p:sp>
          <p:grpSp>
            <p:nvGrpSpPr>
              <p:cNvPr id="16" name="组合 12">
                <a:extLst>
                  <a:ext uri="{FF2B5EF4-FFF2-40B4-BE49-F238E27FC236}">
                    <a16:creationId xmlns:a16="http://schemas.microsoft.com/office/drawing/2014/main" id="{247282B3-AAF9-4B49-8006-F31B502D3981}"/>
                  </a:ext>
                </a:extLst>
              </p:cNvPr>
              <p:cNvGrpSpPr/>
              <p:nvPr/>
            </p:nvGrpSpPr>
            <p:grpSpPr>
              <a:xfrm>
                <a:off x="1826894" y="2062704"/>
                <a:ext cx="657437" cy="774994"/>
                <a:chOff x="1826894" y="2062704"/>
                <a:chExt cx="657437" cy="774994"/>
              </a:xfrm>
            </p:grpSpPr>
            <p:sp>
              <p:nvSpPr>
                <p:cNvPr id="17" name="椭圆 8">
                  <a:extLst>
                    <a:ext uri="{FF2B5EF4-FFF2-40B4-BE49-F238E27FC236}">
                      <a16:creationId xmlns:a16="http://schemas.microsoft.com/office/drawing/2014/main" id="{2B8251D5-89E5-42C2-8438-C0FA43388CCC}"/>
                    </a:ext>
                  </a:extLst>
                </p:cNvPr>
                <p:cNvSpPr/>
                <p:nvPr/>
              </p:nvSpPr>
              <p:spPr>
                <a:xfrm>
                  <a:off x="1826894" y="2062704"/>
                  <a:ext cx="657437" cy="657437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+mj-lt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18" name="文本框 11">
                  <a:extLst>
                    <a:ext uri="{FF2B5EF4-FFF2-40B4-BE49-F238E27FC236}">
                      <a16:creationId xmlns:a16="http://schemas.microsoft.com/office/drawing/2014/main" id="{1784BD86-403C-4049-A124-92693C4593B8}"/>
                    </a:ext>
                  </a:extLst>
                </p:cNvPr>
                <p:cNvSpPr txBox="1"/>
                <p:nvPr/>
              </p:nvSpPr>
              <p:spPr>
                <a:xfrm>
                  <a:off x="1869863" y="2129812"/>
                  <a:ext cx="571499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4000" b="0" i="0" u="none" strike="noStrike" kern="1200" cap="none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+mj-lt"/>
                    <a:ea typeface="字魂95号-手刻宋" panose="00000500000000000000" pitchFamily="2" charset="-122"/>
                    <a:cs typeface="+mn-cs"/>
                  </a:endParaRPr>
                </a:p>
              </p:txBody>
            </p:sp>
          </p:grpSp>
        </p:grpSp>
        <p:grpSp>
          <p:nvGrpSpPr>
            <p:cNvPr id="11" name="组合 13">
              <a:extLst>
                <a:ext uri="{FF2B5EF4-FFF2-40B4-BE49-F238E27FC236}">
                  <a16:creationId xmlns:a16="http://schemas.microsoft.com/office/drawing/2014/main" id="{A6E94553-E352-4ECA-A0B8-973B4D973D38}"/>
                </a:ext>
              </a:extLst>
            </p:cNvPr>
            <p:cNvGrpSpPr/>
            <p:nvPr/>
          </p:nvGrpSpPr>
          <p:grpSpPr>
            <a:xfrm>
              <a:off x="107517" y="3085049"/>
              <a:ext cx="3928359" cy="3535585"/>
              <a:chOff x="-140210" y="1889342"/>
              <a:chExt cx="3928359" cy="3535585"/>
            </a:xfrm>
          </p:grpSpPr>
          <p:sp>
            <p:nvSpPr>
              <p:cNvPr id="13" name="文本框 14">
                <a:extLst>
                  <a:ext uri="{FF2B5EF4-FFF2-40B4-BE49-F238E27FC236}">
                    <a16:creationId xmlns:a16="http://schemas.microsoft.com/office/drawing/2014/main" id="{8E0EC420-FD8B-4116-A707-7289311218AA}"/>
                  </a:ext>
                </a:extLst>
              </p:cNvPr>
              <p:cNvSpPr txBox="1"/>
              <p:nvPr/>
            </p:nvSpPr>
            <p:spPr>
              <a:xfrm>
                <a:off x="522773" y="1889342"/>
                <a:ext cx="2770223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normalizeH="0" baseline="0" noProof="0" dirty="0" err="1" smtClean="0">
                    <a:ln>
                      <a:noFill/>
                    </a:ln>
                    <a:solidFill>
                      <a:schemeClr val="accent4">
                        <a:lumMod val="50000"/>
                      </a:schemeClr>
                    </a:solidFill>
                    <a:effectLst/>
                    <a:uLnTx/>
                    <a:uFillTx/>
                    <a:latin typeface="Calibri "/>
                    <a:ea typeface="字魂95号-手刻宋" panose="00000500000000000000" pitchFamily="2" charset="-122"/>
                  </a:rPr>
                  <a:t>Ghềnh</a:t>
                </a:r>
                <a:endParaRPr kumimoji="0" lang="zh-CN" altLang="en-US" sz="4000" b="1" i="0" u="none" strike="noStrike" kern="1200" cap="none" normalizeH="0" baseline="0" noProof="0" dirty="0">
                  <a:ln>
                    <a:noFill/>
                  </a:ln>
                  <a:solidFill>
                    <a:schemeClr val="accent4">
                      <a:lumMod val="50000"/>
                    </a:schemeClr>
                  </a:solidFill>
                  <a:effectLst/>
                  <a:uLnTx/>
                  <a:uFillTx/>
                  <a:latin typeface="Calibri "/>
                  <a:ea typeface="字魂95号-手刻宋" panose="00000500000000000000" pitchFamily="2" charset="-122"/>
                </a:endParaRPr>
              </a:p>
            </p:txBody>
          </p:sp>
          <p:sp>
            <p:nvSpPr>
              <p:cNvPr id="14" name="文本框 15">
                <a:extLst>
                  <a:ext uri="{FF2B5EF4-FFF2-40B4-BE49-F238E27FC236}">
                    <a16:creationId xmlns:a16="http://schemas.microsoft.com/office/drawing/2014/main" id="{9478DAB0-8258-45BD-ABAC-B60F793AAAD7}"/>
                  </a:ext>
                </a:extLst>
              </p:cNvPr>
              <p:cNvSpPr txBox="1"/>
              <p:nvPr/>
            </p:nvSpPr>
            <p:spPr>
              <a:xfrm>
                <a:off x="-140210" y="2562605"/>
                <a:ext cx="3928359" cy="286232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Chỗ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lòng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sông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bị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thu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hẹp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và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nông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,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có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đá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nằm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chắn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ngang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làm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nước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dồn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lại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và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chảy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 </a:t>
                </a:r>
                <a:r>
                  <a:rPr lang="en-US" altLang="zh-CN" sz="36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xiết</a:t>
                </a:r>
                <a:r>
                  <a:rPr lang="en-US" altLang="zh-CN" sz="36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字魂95号-手刻宋" panose="00000500000000000000" pitchFamily="2" charset="-122"/>
                  </a:rPr>
                  <a:t>.</a:t>
                </a:r>
              </a:p>
            </p:txBody>
          </p:sp>
        </p:grpSp>
      </p:grpSp>
      <p:sp>
        <p:nvSpPr>
          <p:cNvPr id="7" name="AutoShape 2" descr="Giới thiệu chu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AutoShape 4" descr="Giới thiệu chun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AutoShape 6" descr="Giới thiệu chun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148" name="Picture 4" descr="Văn mẫu học sinh giỏi] Phân tích tác phẩm Người lái đò sông Đà của Tô Hoài  - Văn mẫu vi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05" y="1842216"/>
            <a:ext cx="6238864" cy="46791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859386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148112" y="1156448"/>
            <a:ext cx="3173822" cy="60135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550933" y="1063799"/>
            <a:ext cx="198484" cy="3933159"/>
            <a:chOff x="6796339" y="1005139"/>
            <a:chExt cx="161421" cy="319872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549BC6C-8CF3-4B95-A9B4-637B0A2A1555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>
              <a:off x="6877049" y="1085850"/>
              <a:ext cx="1" cy="3118012"/>
            </a:xfrm>
            <a:prstGeom prst="line">
              <a:avLst/>
            </a:prstGeom>
            <a:ln w="22225">
              <a:solidFill>
                <a:srgbClr val="F5D54C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36D8E9C-0CA8-4D84-A5C9-3639AA7F2FCB}"/>
                </a:ext>
              </a:extLst>
            </p:cNvPr>
            <p:cNvSpPr/>
            <p:nvPr/>
          </p:nvSpPr>
          <p:spPr>
            <a:xfrm>
              <a:off x="6796339" y="1005139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0C3B0DE-5D6E-4843-B334-E74DD5DEA357}"/>
                </a:ext>
              </a:extLst>
            </p:cNvPr>
            <p:cNvSpPr/>
            <p:nvPr/>
          </p:nvSpPr>
          <p:spPr>
            <a:xfrm>
              <a:off x="6796339" y="2523790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B0CBFFA-5538-4B49-AF3D-E62FD8003BF4}"/>
                </a:ext>
              </a:extLst>
            </p:cNvPr>
            <p:cNvSpPr/>
            <p:nvPr/>
          </p:nvSpPr>
          <p:spPr>
            <a:xfrm>
              <a:off x="6796339" y="4042441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633FB89-C2A3-41CE-8A60-4B724C1FCFE3}"/>
              </a:ext>
            </a:extLst>
          </p:cNvPr>
          <p:cNvGrpSpPr/>
          <p:nvPr/>
        </p:nvGrpSpPr>
        <p:grpSpPr>
          <a:xfrm>
            <a:off x="7014402" y="762244"/>
            <a:ext cx="4236189" cy="822217"/>
            <a:chOff x="7291304" y="896482"/>
            <a:chExt cx="2216222" cy="430155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250A9E2-2EB2-4EBB-85C5-AF0511B6DFE3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BD427FF-0F70-47BD-A8F8-5A0F01BC4B12}"/>
                </a:ext>
              </a:extLst>
            </p:cNvPr>
            <p:cNvSpPr txBox="1"/>
            <p:nvPr/>
          </p:nvSpPr>
          <p:spPr>
            <a:xfrm>
              <a:off x="7968707" y="924093"/>
              <a:ext cx="1538819" cy="40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Tây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Nguyên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CD21FEE-FA97-403B-8D30-EA7AC314FBC0}"/>
              </a:ext>
            </a:extLst>
          </p:cNvPr>
          <p:cNvGrpSpPr/>
          <p:nvPr/>
        </p:nvGrpSpPr>
        <p:grpSpPr>
          <a:xfrm>
            <a:off x="7014402" y="2631113"/>
            <a:ext cx="3657453" cy="769441"/>
            <a:chOff x="7291304" y="885165"/>
            <a:chExt cx="1913448" cy="402544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0437FB5-7A5D-47ED-A9C2-320C91115C08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C720ED7-4A99-4E0B-9A9E-EA713CB35D1F}"/>
                </a:ext>
              </a:extLst>
            </p:cNvPr>
            <p:cNvSpPr txBox="1"/>
            <p:nvPr/>
          </p:nvSpPr>
          <p:spPr>
            <a:xfrm>
              <a:off x="7968706" y="885165"/>
              <a:ext cx="1236046" cy="40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Tây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Bắc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C8C5867-456B-4068-9BCD-F60B61A49FEB}"/>
              </a:ext>
            </a:extLst>
          </p:cNvPr>
          <p:cNvGrpSpPr/>
          <p:nvPr/>
        </p:nvGrpSpPr>
        <p:grpSpPr>
          <a:xfrm>
            <a:off x="7014402" y="4512995"/>
            <a:ext cx="3993122" cy="769441"/>
            <a:chOff x="7291304" y="896482"/>
            <a:chExt cx="2089058" cy="402544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0972DA3-DFF6-44D6-B1E2-6DEDE15C1A2A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08307C3-FAA9-4BEB-9C01-D66B6820D61C}"/>
                </a:ext>
              </a:extLst>
            </p:cNvPr>
            <p:cNvSpPr txBox="1"/>
            <p:nvPr/>
          </p:nvSpPr>
          <p:spPr>
            <a:xfrm>
              <a:off x="7968706" y="896482"/>
              <a:ext cx="1411656" cy="40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Tây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Ninh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33" name="矩形: 圆角 5">
            <a:extLst>
              <a:ext uri="{FF2B5EF4-FFF2-40B4-BE49-F238E27FC236}">
                <a16:creationId xmlns:a16="http://schemas.microsoft.com/office/drawing/2014/main" id="{FB00FB96-D928-4A6B-9024-9CB3DB0C0708}"/>
              </a:ext>
            </a:extLst>
          </p:cNvPr>
          <p:cNvSpPr/>
          <p:nvPr/>
        </p:nvSpPr>
        <p:spPr>
          <a:xfrm>
            <a:off x="368973" y="703086"/>
            <a:ext cx="5697578" cy="1566166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Nhà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rông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có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nhiều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ở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đâu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字魂6号-日记插画体" panose="00000500000000000000" pitchFamily="2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1117" y="417446"/>
            <a:ext cx="1488102" cy="1491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956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5779" y="828830"/>
            <a:ext cx="8285182" cy="5200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41667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8">
            <a:extLst>
              <a:ext uri="{FF2B5EF4-FFF2-40B4-BE49-F238E27FC236}">
                <a16:creationId xmlns:a16="http://schemas.microsoft.com/office/drawing/2014/main" id="{E6691BB4-84CE-4EE3-8775-F067292FFEBA}"/>
              </a:ext>
            </a:extLst>
          </p:cNvPr>
          <p:cNvGrpSpPr/>
          <p:nvPr/>
        </p:nvGrpSpPr>
        <p:grpSpPr>
          <a:xfrm>
            <a:off x="246669" y="247259"/>
            <a:ext cx="11704320" cy="6412621"/>
            <a:chOff x="1156389" y="1216165"/>
            <a:chExt cx="2247211" cy="4545623"/>
          </a:xfrm>
        </p:grpSpPr>
        <p:sp>
          <p:nvSpPr>
            <p:cNvPr id="5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1156389" y="1565568"/>
              <a:ext cx="2247211" cy="4196220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6" name="椭圆 2">
              <a:extLst>
                <a:ext uri="{FF2B5EF4-FFF2-40B4-BE49-F238E27FC236}">
                  <a16:creationId xmlns:a16="http://schemas.microsoft.com/office/drawing/2014/main" id="{8F2D51E3-AB91-4987-9146-7AD6251B37FE}"/>
                </a:ext>
              </a:extLst>
            </p:cNvPr>
            <p:cNvSpPr/>
            <p:nvPr/>
          </p:nvSpPr>
          <p:spPr>
            <a:xfrm>
              <a:off x="1717551" y="1216165"/>
              <a:ext cx="1144394" cy="568094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字魂6号-日记插画体" panose="00000500000000000000" pitchFamily="2" charset="-122"/>
                  <a:cs typeface="+mn-cs"/>
                </a:rPr>
                <a:t>SỰ TÍCH ÔNG ĐÙNG, BÀ ĐÙNG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787" y="1048683"/>
            <a:ext cx="9017125" cy="2432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2743" y="3414307"/>
            <a:ext cx="8852170" cy="3228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835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651" y="1839836"/>
            <a:ext cx="9906859" cy="26458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70739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8398" y="828830"/>
            <a:ext cx="9906859" cy="5200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15492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1" y="1907933"/>
            <a:ext cx="9128760" cy="2438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255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46669" y="152554"/>
            <a:ext cx="11704320" cy="6507325"/>
            <a:chOff x="246669" y="152554"/>
            <a:chExt cx="11704320" cy="6507325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246669" y="740170"/>
              <a:ext cx="11704320" cy="5919709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22568" y="152554"/>
              <a:ext cx="1952521" cy="1175232"/>
            </a:xfrm>
            <a:prstGeom prst="rect">
              <a:avLst/>
            </a:prstGeom>
          </p:spPr>
        </p:pic>
      </p:grpSp>
      <p:sp>
        <p:nvSpPr>
          <p:cNvPr id="8" name="TextBox 7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thường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ngoại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4400" b="1" spc="-150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510162" y="2906397"/>
            <a:ext cx="8988074" cy="3599422"/>
            <a:chOff x="1510162" y="2906397"/>
            <a:chExt cx="8988074" cy="3599422"/>
          </a:xfrm>
        </p:grpSpPr>
        <p:grpSp>
          <p:nvGrpSpPr>
            <p:cNvPr id="7" name="Group 6"/>
            <p:cNvGrpSpPr/>
            <p:nvPr/>
          </p:nvGrpSpPr>
          <p:grpSpPr>
            <a:xfrm>
              <a:off x="1510162" y="2906397"/>
              <a:ext cx="8988074" cy="3599422"/>
              <a:chOff x="2378264" y="2938024"/>
              <a:chExt cx="8988074" cy="3599422"/>
            </a:xfrm>
          </p:grpSpPr>
          <p:sp>
            <p:nvSpPr>
              <p:cNvPr id="10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336539" cy="3266006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9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378264" y="3361952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4105324" y="3330325"/>
              <a:ext cx="6327185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khác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thường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Họ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đứng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hơn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năm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đỉnh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134544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9569" y="254984"/>
            <a:ext cx="2178520" cy="123815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chứng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kiến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cảnh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hoang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ngập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lang="en-US" sz="4400" b="1" spc="-150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54149" y="2888879"/>
            <a:ext cx="9889358" cy="3969121"/>
            <a:chOff x="1174882" y="2906397"/>
            <a:chExt cx="9889358" cy="3969121"/>
          </a:xfrm>
        </p:grpSpPr>
        <p:grpSp>
          <p:nvGrpSpPr>
            <p:cNvPr id="11" name="Group 10"/>
            <p:cNvGrpSpPr/>
            <p:nvPr/>
          </p:nvGrpSpPr>
          <p:grpSpPr>
            <a:xfrm>
              <a:off x="1174882" y="2906397"/>
              <a:ext cx="9889358" cy="3969121"/>
              <a:chOff x="2042984" y="2938024"/>
              <a:chExt cx="9889358" cy="3969121"/>
            </a:xfrm>
          </p:grpSpPr>
          <p:sp>
            <p:nvSpPr>
              <p:cNvPr id="14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902543" cy="359942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042984" y="3731651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752420" y="3027944"/>
              <a:ext cx="7174659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nhổ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san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44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-&gt;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lom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khom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dùng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tay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bới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đằng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trước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hì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hụi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vét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đằng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sau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dẫn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4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4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44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78873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đem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kết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quả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nào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4400" b="1" spc="-150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54149" y="2874227"/>
            <a:ext cx="9889358" cy="3983773"/>
            <a:chOff x="1174882" y="2891745"/>
            <a:chExt cx="9889358" cy="3983773"/>
          </a:xfrm>
        </p:grpSpPr>
        <p:grpSp>
          <p:nvGrpSpPr>
            <p:cNvPr id="11" name="Group 10"/>
            <p:cNvGrpSpPr/>
            <p:nvPr/>
          </p:nvGrpSpPr>
          <p:grpSpPr>
            <a:xfrm>
              <a:off x="1174882" y="2906397"/>
              <a:ext cx="9889358" cy="3969121"/>
              <a:chOff x="2042984" y="2938024"/>
              <a:chExt cx="9889358" cy="3969121"/>
            </a:xfrm>
          </p:grpSpPr>
          <p:sp>
            <p:nvSpPr>
              <p:cNvPr id="14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902543" cy="359942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042984" y="3731651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742692" y="2891745"/>
              <a:ext cx="7174659" cy="3785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000" spc="-150" dirty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cánh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phẳng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rãi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lấy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chỗ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dân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cày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cấy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Còn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đường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đào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bới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chảy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dòng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vượt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qua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đồi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đổ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xuôi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tạo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sông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Đà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en-US" sz="40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364" y="306359"/>
            <a:ext cx="1764871" cy="1021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030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Theo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em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phẩm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chất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tốt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đẹp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  <a:endParaRPr lang="en-US" sz="4400" b="1" spc="-150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54149" y="2888879"/>
            <a:ext cx="9953872" cy="3969121"/>
            <a:chOff x="1174882" y="2906397"/>
            <a:chExt cx="9953872" cy="3969121"/>
          </a:xfrm>
        </p:grpSpPr>
        <p:grpSp>
          <p:nvGrpSpPr>
            <p:cNvPr id="11" name="Group 10"/>
            <p:cNvGrpSpPr/>
            <p:nvPr/>
          </p:nvGrpSpPr>
          <p:grpSpPr>
            <a:xfrm>
              <a:off x="1174882" y="2906397"/>
              <a:ext cx="9889358" cy="3969121"/>
              <a:chOff x="2042984" y="2938024"/>
              <a:chExt cx="9889358" cy="3969121"/>
            </a:xfrm>
          </p:grpSpPr>
          <p:sp>
            <p:nvSpPr>
              <p:cNvPr id="14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902543" cy="359942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042984" y="3731651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954095" y="3313419"/>
              <a:ext cx="7174659" cy="27853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lvl="0" indent="-571500" algn="just">
                <a:spcAft>
                  <a:spcPts val="6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4000" spc="-150" dirty="0" err="1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hăm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chỉ</a:t>
              </a:r>
              <a:endParaRPr lang="en-US" sz="40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lvl="0" indent="-571500" algn="just">
                <a:spcAft>
                  <a:spcPts val="6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Chịu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khó</a:t>
              </a:r>
              <a:endParaRPr lang="en-US" sz="40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lvl="0" indent="-571500" algn="just">
                <a:spcAft>
                  <a:spcPts val="6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Không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ngại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khó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khăn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vất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vả</a:t>
              </a:r>
              <a:endParaRPr lang="en-US" sz="4000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  <a:p>
              <a:pPr marL="571500" lvl="0" indent="-571500" algn="just">
                <a:spcAft>
                  <a:spcPts val="600"/>
                </a:spcAft>
                <a:buFont typeface="Wingdings" panose="05000000000000000000" pitchFamily="2" charset="2"/>
                <a:buChar char="ü"/>
                <a:defRPr/>
              </a:pP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Xả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thân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vì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cộng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endParaRPr lang="en-US" sz="40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7007" y="137692"/>
            <a:ext cx="2043642" cy="1182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1601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7233" y="1327786"/>
            <a:ext cx="1134319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600"/>
              </a:spcAft>
              <a:defRPr/>
            </a:pP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Câu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thích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gì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400" b="1" spc="-150" dirty="0" err="1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lang="en-US" sz="4400" b="1" spc="-150" dirty="0" smtClean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nay?</a:t>
            </a:r>
            <a:endParaRPr lang="en-US" sz="4400" b="1" spc="-150" dirty="0">
              <a:solidFill>
                <a:schemeClr val="accent4">
                  <a:lumMod val="50000"/>
                </a:schemeClr>
              </a:solidFill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154149" y="2888879"/>
            <a:ext cx="9889358" cy="3969121"/>
            <a:chOff x="1174882" y="2906397"/>
            <a:chExt cx="9889358" cy="3969121"/>
          </a:xfrm>
        </p:grpSpPr>
        <p:grpSp>
          <p:nvGrpSpPr>
            <p:cNvPr id="11" name="Group 10"/>
            <p:cNvGrpSpPr/>
            <p:nvPr/>
          </p:nvGrpSpPr>
          <p:grpSpPr>
            <a:xfrm>
              <a:off x="1174882" y="2906397"/>
              <a:ext cx="9889358" cy="3969121"/>
              <a:chOff x="2042984" y="2938024"/>
              <a:chExt cx="9889358" cy="3969121"/>
            </a:xfrm>
          </p:grpSpPr>
          <p:sp>
            <p:nvSpPr>
              <p:cNvPr id="14" name="矩形: 圆角 1">
                <a:extLst>
                  <a:ext uri="{FF2B5EF4-FFF2-40B4-BE49-F238E27FC236}">
                    <a16:creationId xmlns:a16="http://schemas.microsoft.com/office/drawing/2014/main" id="{0609F0A7-B025-4644-97EB-CD000236DFAB}"/>
                  </a:ext>
                </a:extLst>
              </p:cNvPr>
              <p:cNvSpPr/>
              <p:nvPr/>
            </p:nvSpPr>
            <p:spPr>
              <a:xfrm>
                <a:off x="4029799" y="2938024"/>
                <a:ext cx="7902543" cy="3599422"/>
              </a:xfrm>
              <a:prstGeom prst="round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pic>
            <p:nvPicPr>
              <p:cNvPr id="15" name="图片 11">
                <a:extLst>
                  <a:ext uri="{FF2B5EF4-FFF2-40B4-BE49-F238E27FC236}">
                    <a16:creationId xmlns:a16="http://schemas.microsoft.com/office/drawing/2014/main" id="{3C4EC306-C651-4829-9C54-C0BCD9A3F3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580" t="3749" r="15651" b="11643"/>
              <a:stretch/>
            </p:blipFill>
            <p:spPr>
              <a:xfrm>
                <a:off x="2042984" y="3731651"/>
                <a:ext cx="2843727" cy="3175494"/>
              </a:xfrm>
              <a:prstGeom prst="rect">
                <a:avLst/>
              </a:prstGeom>
            </p:spPr>
          </p:pic>
        </p:grpSp>
        <p:sp>
          <p:nvSpPr>
            <p:cNvPr id="13" name="TextBox 12"/>
            <p:cNvSpPr txBox="1"/>
            <p:nvPr/>
          </p:nvSpPr>
          <p:spPr>
            <a:xfrm>
              <a:off x="3889581" y="3572794"/>
              <a:ext cx="7174659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Câu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chuyện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giải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thích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về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đặc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điểm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của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sông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Đà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: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ngoằn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ngoèo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có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nhiều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thác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ghềnh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(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bảy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thác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trăm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ba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mươi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4000" spc="-150" dirty="0" err="1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ghềnh</a:t>
              </a:r>
              <a:r>
                <a:rPr lang="en-US" sz="4000" spc="-150" dirty="0" smtClean="0">
                  <a:solidFill>
                    <a:schemeClr val="accent4">
                      <a:lumMod val="50000"/>
                    </a:scheme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)</a:t>
              </a:r>
              <a:endParaRPr lang="en-US" sz="4000" spc="-150" dirty="0">
                <a:solidFill>
                  <a:schemeClr val="accent4">
                    <a:lumMod val="50000"/>
                  </a:schemeClr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7735" y="68689"/>
            <a:ext cx="2282186" cy="134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989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148112" y="1156448"/>
            <a:ext cx="3173822" cy="6013574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74966" y="1048128"/>
            <a:ext cx="198484" cy="3933159"/>
            <a:chOff x="6796339" y="1005139"/>
            <a:chExt cx="161421" cy="319872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549BC6C-8CF3-4B95-A9B4-637B0A2A1555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>
              <a:off x="6877049" y="1085850"/>
              <a:ext cx="1" cy="3118012"/>
            </a:xfrm>
            <a:prstGeom prst="line">
              <a:avLst/>
            </a:prstGeom>
            <a:ln w="22225">
              <a:solidFill>
                <a:srgbClr val="F5D54C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36D8E9C-0CA8-4D84-A5C9-3639AA7F2FCB}"/>
                </a:ext>
              </a:extLst>
            </p:cNvPr>
            <p:cNvSpPr/>
            <p:nvPr/>
          </p:nvSpPr>
          <p:spPr>
            <a:xfrm>
              <a:off x="6796339" y="1005139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0C3B0DE-5D6E-4843-B334-E74DD5DEA357}"/>
                </a:ext>
              </a:extLst>
            </p:cNvPr>
            <p:cNvSpPr/>
            <p:nvPr/>
          </p:nvSpPr>
          <p:spPr>
            <a:xfrm>
              <a:off x="6796339" y="2523790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B0CBFFA-5538-4B49-AF3D-E62FD8003BF4}"/>
                </a:ext>
              </a:extLst>
            </p:cNvPr>
            <p:cNvSpPr/>
            <p:nvPr/>
          </p:nvSpPr>
          <p:spPr>
            <a:xfrm>
              <a:off x="6796339" y="4042441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633FB89-C2A3-41CE-8A60-4B724C1FCFE3}"/>
              </a:ext>
            </a:extLst>
          </p:cNvPr>
          <p:cNvGrpSpPr/>
          <p:nvPr/>
        </p:nvGrpSpPr>
        <p:grpSpPr>
          <a:xfrm>
            <a:off x="6078352" y="227058"/>
            <a:ext cx="5936168" cy="2123658"/>
            <a:chOff x="7291304" y="602574"/>
            <a:chExt cx="3105590" cy="1111023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250A9E2-2EB2-4EBB-85C5-AF0511B6DFE3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BD427FF-0F70-47BD-A8F8-5A0F01BC4B12}"/>
                </a:ext>
              </a:extLst>
            </p:cNvPr>
            <p:cNvSpPr txBox="1"/>
            <p:nvPr/>
          </p:nvSpPr>
          <p:spPr>
            <a:xfrm>
              <a:off x="7968705" y="602574"/>
              <a:ext cx="2428189" cy="111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Là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nơi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để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thờ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cúng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chung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và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đón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tiếp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khách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CD21FEE-FA97-403B-8D30-EA7AC314FBC0}"/>
              </a:ext>
            </a:extLst>
          </p:cNvPr>
          <p:cNvGrpSpPr/>
          <p:nvPr/>
        </p:nvGrpSpPr>
        <p:grpSpPr>
          <a:xfrm>
            <a:off x="6078353" y="2269252"/>
            <a:ext cx="6113646" cy="2123657"/>
            <a:chOff x="7291304" y="657630"/>
            <a:chExt cx="3198440" cy="1111021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0437FB5-7A5D-47ED-A9C2-320C91115C08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C720ED7-4A99-4E0B-9A9E-EA713CB35D1F}"/>
                </a:ext>
              </a:extLst>
            </p:cNvPr>
            <p:cNvSpPr txBox="1"/>
            <p:nvPr/>
          </p:nvSpPr>
          <p:spPr>
            <a:xfrm>
              <a:off x="7968705" y="657630"/>
              <a:ext cx="2521039" cy="1111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Là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nơi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để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hội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họp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và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vui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chơi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chung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của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dân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làng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C8C5867-456B-4068-9BCD-F60B61A49FEB}"/>
              </a:ext>
            </a:extLst>
          </p:cNvPr>
          <p:cNvGrpSpPr/>
          <p:nvPr/>
        </p:nvGrpSpPr>
        <p:grpSpPr>
          <a:xfrm>
            <a:off x="6078352" y="4544112"/>
            <a:ext cx="6113648" cy="769441"/>
            <a:chOff x="7291304" y="896482"/>
            <a:chExt cx="3198441" cy="402544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0972DA3-DFF6-44D6-B1E2-6DEDE15C1A2A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08307C3-FAA9-4BEB-9C01-D66B6820D61C}"/>
                </a:ext>
              </a:extLst>
            </p:cNvPr>
            <p:cNvSpPr txBox="1"/>
            <p:nvPr/>
          </p:nvSpPr>
          <p:spPr>
            <a:xfrm>
              <a:off x="7968706" y="896482"/>
              <a:ext cx="2521039" cy="4025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Cả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A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và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B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đều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đúng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33" name="矩形: 圆角 5">
            <a:extLst>
              <a:ext uri="{FF2B5EF4-FFF2-40B4-BE49-F238E27FC236}">
                <a16:creationId xmlns:a16="http://schemas.microsoft.com/office/drawing/2014/main" id="{FB00FB96-D928-4A6B-9024-9CB3DB0C0708}"/>
              </a:ext>
            </a:extLst>
          </p:cNvPr>
          <p:cNvSpPr/>
          <p:nvPr/>
        </p:nvSpPr>
        <p:spPr>
          <a:xfrm>
            <a:off x="368973" y="703086"/>
            <a:ext cx="4793336" cy="1566166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Nhà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rông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dùng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để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làm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gì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字魂6号-日记插画体" panose="00000500000000000000" pitchFamily="2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3449" y="4235692"/>
            <a:ext cx="1488102" cy="1491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52392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286" y="1081749"/>
            <a:ext cx="8285182" cy="5200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38010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8">
            <a:extLst>
              <a:ext uri="{FF2B5EF4-FFF2-40B4-BE49-F238E27FC236}">
                <a16:creationId xmlns:a16="http://schemas.microsoft.com/office/drawing/2014/main" id="{E6691BB4-84CE-4EE3-8775-F067292FFEBA}"/>
              </a:ext>
            </a:extLst>
          </p:cNvPr>
          <p:cNvGrpSpPr/>
          <p:nvPr/>
        </p:nvGrpSpPr>
        <p:grpSpPr>
          <a:xfrm>
            <a:off x="246669" y="247259"/>
            <a:ext cx="11704320" cy="6412621"/>
            <a:chOff x="1156389" y="1216165"/>
            <a:chExt cx="2247211" cy="4545623"/>
          </a:xfrm>
        </p:grpSpPr>
        <p:sp>
          <p:nvSpPr>
            <p:cNvPr id="3" name="矩形: 圆角 1">
              <a:extLst>
                <a:ext uri="{FF2B5EF4-FFF2-40B4-BE49-F238E27FC236}">
                  <a16:creationId xmlns:a16="http://schemas.microsoft.com/office/drawing/2014/main" id="{AF239053-3E77-4B9D-BDAE-C411F877B06D}"/>
                </a:ext>
              </a:extLst>
            </p:cNvPr>
            <p:cNvSpPr/>
            <p:nvPr/>
          </p:nvSpPr>
          <p:spPr>
            <a:xfrm>
              <a:off x="1156389" y="1565568"/>
              <a:ext cx="2247211" cy="4196220"/>
            </a:xfrm>
            <a:prstGeom prst="roundRect">
              <a:avLst/>
            </a:prstGeom>
            <a:solidFill>
              <a:schemeClr val="bg1"/>
            </a:solidFill>
            <a:ln w="22225">
              <a:solidFill>
                <a:srgbClr val="F5D54C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4" name="椭圆 2">
              <a:extLst>
                <a:ext uri="{FF2B5EF4-FFF2-40B4-BE49-F238E27FC236}">
                  <a16:creationId xmlns:a16="http://schemas.microsoft.com/office/drawing/2014/main" id="{8F2D51E3-AB91-4987-9146-7AD6251B37FE}"/>
                </a:ext>
              </a:extLst>
            </p:cNvPr>
            <p:cNvSpPr/>
            <p:nvPr/>
          </p:nvSpPr>
          <p:spPr>
            <a:xfrm>
              <a:off x="1717551" y="1216165"/>
              <a:ext cx="1144394" cy="568094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1000" sy="101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/>
                  <a:ea typeface="字魂6号-日记插画体" panose="00000500000000000000" pitchFamily="2" charset="-122"/>
                  <a:cs typeface="+mn-cs"/>
                </a:rPr>
                <a:t>SỰ TÍCH ÔNG ĐÙNG, BÀ ĐÙNG</a:t>
              </a:r>
              <a:endPara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429789" y="6265049"/>
            <a:ext cx="4137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Theo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Truyện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cổ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dân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tộc</a:t>
            </a:r>
            <a:r>
              <a:rPr kumimoji="0" lang="en-US" sz="1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b="1" i="1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Mường</a:t>
            </a:r>
            <a:endParaRPr kumimoji="0" lang="en-US" sz="1800" b="1" i="1" u="none" strike="noStrike" kern="1200" cap="none" spc="0" normalizeH="0" baseline="0" noProof="0" dirty="0" smtClean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5948" y="1133899"/>
            <a:ext cx="11447362" cy="2951964"/>
          </a:xfrm>
          <a:prstGeom prst="rect">
            <a:avLst/>
          </a:prstGeom>
          <a:solidFill>
            <a:schemeClr val="accent2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03627" y="4184374"/>
            <a:ext cx="11447362" cy="2394030"/>
          </a:xfrm>
          <a:prstGeom prst="rect">
            <a:avLst/>
          </a:prstGeom>
          <a:solidFill>
            <a:schemeClr val="accent5">
              <a:lumMod val="20000"/>
              <a:lumOff val="8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7482" y="1099681"/>
            <a:ext cx="11204294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dẫn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tràn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lênh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lom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khom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bới</a:t>
            </a:r>
            <a:r>
              <a:rPr kumimoji="0" lang="en-US" altLang="zh-CN" sz="3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hụi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sau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Họ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suốt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trò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chuyện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vui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vẻ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đường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nước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vượt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qua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đồi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núi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đổ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về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xuôi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chính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nay.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   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Xong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mọi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việc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Đùng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ngẩng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đầu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: Do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ban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nhìn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rõ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thẳng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chưa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vét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đất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đá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cản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trở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dòng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chảy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tạo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ghềnh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Vì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thế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sông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ngoằn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ngoèo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tới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: “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thác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trăm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ba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mươi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ghềnh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”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như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bây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giờ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Calibri"/>
                <a:ea typeface="Cambria" panose="02040503050406030204" pitchFamily="18" charset="0"/>
                <a:cs typeface="Arial" panose="020B0604020202020204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19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t="14175" r="12750" b="12442"/>
          <a:stretch/>
        </p:blipFill>
        <p:spPr>
          <a:xfrm rot="21257475">
            <a:off x="941902" y="550599"/>
            <a:ext cx="7203440" cy="5963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5AF7F15-5D62-4F43-862D-BC43905334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0E7D55D-4592-4DFE-AECC-38D15B4B5D6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723" y="754486"/>
            <a:ext cx="6946906" cy="694690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4718" y="679262"/>
            <a:ext cx="2450804" cy="1737511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6806" y="2071916"/>
            <a:ext cx="5913633" cy="15668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9043" y="3015704"/>
            <a:ext cx="4718713" cy="45967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594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1192192"/>
            <a:ext cx="11704320" cy="5467687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 descr="Bảng gỗ học sinh tiểu học 3477">
            <a:extLst>
              <a:ext uri="{FF2B5EF4-FFF2-40B4-BE49-F238E27FC236}">
                <a16:creationId xmlns:a16="http://schemas.microsoft.com/office/drawing/2014/main" id="{C3DDD333-CEBE-7053-1B9F-188903A81C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5" t="25442" r="15079" b="25986"/>
          <a:stretch/>
        </p:blipFill>
        <p:spPr bwMode="auto">
          <a:xfrm>
            <a:off x="830424" y="2345272"/>
            <a:ext cx="4562669" cy="317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AFA2E2-5DAD-819C-6A6B-7425BBBC5E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5" t="2572" r="20164" b="1592"/>
          <a:stretch/>
        </p:blipFill>
        <p:spPr>
          <a:xfrm>
            <a:off x="5849356" y="2573947"/>
            <a:ext cx="1798679" cy="28529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748E1A-10AE-9677-3C67-D146CBA21E2D}"/>
              </a:ext>
            </a:extLst>
          </p:cNvPr>
          <p:cNvSpPr txBox="1"/>
          <p:nvPr/>
        </p:nvSpPr>
        <p:spPr>
          <a:xfrm>
            <a:off x="2155625" y="5650323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Bảng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con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8E6540-7848-31B9-5294-8A239B89F1D8}"/>
              </a:ext>
            </a:extLst>
          </p:cNvPr>
          <p:cNvSpPr txBox="1"/>
          <p:nvPr/>
        </p:nvSpPr>
        <p:spPr>
          <a:xfrm>
            <a:off x="5663682" y="5535540"/>
            <a:ext cx="19122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Phấn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13A9A7C-A7D5-03CB-ED48-29EE1AED298D}"/>
              </a:ext>
            </a:extLst>
          </p:cNvPr>
          <p:cNvSpPr txBox="1"/>
          <p:nvPr/>
        </p:nvSpPr>
        <p:spPr>
          <a:xfrm>
            <a:off x="8550478" y="5678348"/>
            <a:ext cx="25228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Vở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tập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viết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43C0C"/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800" r="14400"/>
          <a:stretch/>
        </p:blipFill>
        <p:spPr>
          <a:xfrm>
            <a:off x="8831681" y="2290492"/>
            <a:ext cx="2220566" cy="313639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24231" y="353839"/>
            <a:ext cx="4749196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689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t="14175" r="12750" b="12442"/>
          <a:stretch/>
        </p:blipFill>
        <p:spPr>
          <a:xfrm rot="21257475">
            <a:off x="941902" y="550599"/>
            <a:ext cx="7203440" cy="5963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90E7D55D-4592-4DFE-AECC-38D15B4B5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43" y="863500"/>
            <a:ext cx="6946906" cy="69469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089" y="1897071"/>
            <a:ext cx="7937432" cy="425969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59506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HƯỚNG DẪN VIẾT CHỮ HOA Y - -KIẾN THỨC TIỂU HỌC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50629" y="740169"/>
            <a:ext cx="10241280" cy="5760720"/>
          </a:xfrm>
          <a:prstGeom prst="roundRect">
            <a:avLst>
              <a:gd name="adj" fmla="val 5299"/>
            </a:avLst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plastic">
            <a:bevelT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397" y="126195"/>
            <a:ext cx="4569284" cy="1227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46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1D358D-82FC-D11D-A1A6-C25C0BE7A3E0}"/>
              </a:ext>
            </a:extLst>
          </p:cNvPr>
          <p:cNvGrpSpPr/>
          <p:nvPr/>
        </p:nvGrpSpPr>
        <p:grpSpPr>
          <a:xfrm>
            <a:off x="4735592" y="2352021"/>
            <a:ext cx="4562669" cy="3759966"/>
            <a:chOff x="4735592" y="2352021"/>
            <a:chExt cx="4562669" cy="3759966"/>
          </a:xfrm>
        </p:grpSpPr>
        <p:pic>
          <p:nvPicPr>
            <p:cNvPr id="5" name="Picture 2" descr="Bảng gỗ học sinh tiểu học 3477">
              <a:extLst>
                <a:ext uri="{FF2B5EF4-FFF2-40B4-BE49-F238E27FC236}">
                  <a16:creationId xmlns:a16="http://schemas.microsoft.com/office/drawing/2014/main" id="{88258555-5F29-17C0-D33D-A2459FF7F1D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25" t="25442" r="15079" b="25986"/>
            <a:stretch/>
          </p:blipFill>
          <p:spPr bwMode="auto">
            <a:xfrm>
              <a:off x="4735592" y="2352021"/>
              <a:ext cx="4562669" cy="31751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AAF6A36-26DC-B2A8-739F-BCA6C291A598}"/>
                </a:ext>
              </a:extLst>
            </p:cNvPr>
            <p:cNvSpPr txBox="1"/>
            <p:nvPr/>
          </p:nvSpPr>
          <p:spPr>
            <a:xfrm>
              <a:off x="5841419" y="5527212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95930E65-7426-7473-09C1-A380DBF86FC0}"/>
              </a:ext>
            </a:extLst>
          </p:cNvPr>
          <p:cNvGrpSpPr/>
          <p:nvPr/>
        </p:nvGrpSpPr>
        <p:grpSpPr>
          <a:xfrm>
            <a:off x="824472" y="3336481"/>
            <a:ext cx="3766180" cy="2588992"/>
            <a:chOff x="3709812" y="3737355"/>
            <a:chExt cx="3766180" cy="258899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5A7E364-8B3D-4BBB-1C6E-A3485E5F39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3252" r="71731"/>
            <a:stretch/>
          </p:blipFill>
          <p:spPr>
            <a:xfrm>
              <a:off x="3709812" y="3737355"/>
              <a:ext cx="2005975" cy="254286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898CAA5-06A3-BB5C-E444-909EBB8197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637" t="-1626" b="-1626"/>
            <a:stretch/>
          </p:blipFill>
          <p:spPr>
            <a:xfrm>
              <a:off x="5715787" y="3737355"/>
              <a:ext cx="1760205" cy="2588992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2304A7-C6EB-A71B-C34E-9745638EB933}"/>
              </a:ext>
            </a:extLst>
          </p:cNvPr>
          <p:cNvGrpSpPr/>
          <p:nvPr/>
        </p:nvGrpSpPr>
        <p:grpSpPr>
          <a:xfrm>
            <a:off x="9568849" y="2539773"/>
            <a:ext cx="1912268" cy="3550026"/>
            <a:chOff x="9568849" y="2539773"/>
            <a:chExt cx="1912268" cy="355002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6192BA2-5C41-ECB2-4631-07421DF07C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9415" t="2572" r="20164" b="1592"/>
            <a:stretch/>
          </p:blipFill>
          <p:spPr>
            <a:xfrm>
              <a:off x="9568849" y="2539773"/>
              <a:ext cx="1798679" cy="2852938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B1DC89A-0470-C387-EE99-5EF98D1644D4}"/>
                </a:ext>
              </a:extLst>
            </p:cNvPr>
            <p:cNvSpPr txBox="1"/>
            <p:nvPr/>
          </p:nvSpPr>
          <p:spPr>
            <a:xfrm>
              <a:off x="9568849" y="5505024"/>
              <a:ext cx="191226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Phấn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843C0C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266443" y="842376"/>
            <a:ext cx="8692751" cy="1457070"/>
            <a:chOff x="1266443" y="842376"/>
            <a:chExt cx="8692751" cy="14570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4A29C66-6009-920B-2FA4-5DEA53C845FA}"/>
                </a:ext>
              </a:extLst>
            </p:cNvPr>
            <p:cNvSpPr txBox="1"/>
            <p:nvPr/>
          </p:nvSpPr>
          <p:spPr>
            <a:xfrm>
              <a:off x="1266443" y="1048180"/>
              <a:ext cx="869275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Viết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chữ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hoa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             </a:t>
              </a:r>
              <a:r>
                <a:rPr kumimoji="0" lang="en-US" sz="40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vào</a:t>
              </a:r>
              <a:r>
                <a:rPr kumimoji="0" lang="en-US" sz="40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bảng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843C0C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con.</a:t>
              </a: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09222" y="842376"/>
              <a:ext cx="1518036" cy="14570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03706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66" t="14175" r="12750" b="12442"/>
          <a:stretch/>
        </p:blipFill>
        <p:spPr>
          <a:xfrm rot="21257475">
            <a:off x="278758" y="401292"/>
            <a:ext cx="7203440" cy="59639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图片 14">
            <a:extLst>
              <a:ext uri="{FF2B5EF4-FFF2-40B4-BE49-F238E27FC236}">
                <a16:creationId xmlns:a16="http://schemas.microsoft.com/office/drawing/2014/main" id="{90E7D55D-4592-4DFE-AECC-38D15B4B5D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343" y="863500"/>
            <a:ext cx="6946906" cy="694690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37472" y="1349845"/>
            <a:ext cx="10144623" cy="53588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1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3840" y="64873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1935480" y="1783558"/>
            <a:ext cx="8143153" cy="4297202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798" y="0"/>
            <a:ext cx="5962405" cy="19265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30953" y="3082255"/>
            <a:ext cx="1702205" cy="1842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197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5433" y="0"/>
            <a:ext cx="5986791" cy="1926503"/>
          </a:xfrm>
          <a:prstGeom prst="rect">
            <a:avLst/>
          </a:prstGeom>
        </p:spPr>
      </p:pic>
      <p:pic>
        <p:nvPicPr>
          <p:cNvPr id="7" name="Picture 4" descr="Bản mềm mẫu giấy 4 ô ly - Mẫu giấy luyện viết chữ đẹp - Luyện chữ đẹp">
            <a:extLst>
              <a:ext uri="{FF2B5EF4-FFF2-40B4-BE49-F238E27FC236}">
                <a16:creationId xmlns:a16="http://schemas.microsoft.com/office/drawing/2014/main" id="{56973329-77EF-24C5-7D78-82595455FDE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44" t="29326" r="62865" b="48505"/>
          <a:stretch/>
        </p:blipFill>
        <p:spPr bwMode="auto">
          <a:xfrm>
            <a:off x="1443865" y="1649584"/>
            <a:ext cx="9132695" cy="481939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888" y="3080770"/>
            <a:ext cx="5501912" cy="206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5614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5C86929-F2C9-40BC-8A40-B904087665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60" t="14403" r="3873" b="-6361"/>
          <a:stretch/>
        </p:blipFill>
        <p:spPr>
          <a:xfrm>
            <a:off x="315752" y="1782404"/>
            <a:ext cx="2915128" cy="552341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674966" y="1048128"/>
            <a:ext cx="198484" cy="3933159"/>
            <a:chOff x="6796339" y="1005139"/>
            <a:chExt cx="161421" cy="3198723"/>
          </a:xfrm>
        </p:grpSpPr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id="{C549BC6C-8CF3-4B95-A9B4-637B0A2A1555}"/>
                </a:ext>
              </a:extLst>
            </p:cNvPr>
            <p:cNvCxnSpPr>
              <a:cxnSpLocks/>
              <a:endCxn id="15" idx="4"/>
            </p:cNvCxnSpPr>
            <p:nvPr/>
          </p:nvCxnSpPr>
          <p:spPr>
            <a:xfrm>
              <a:off x="6877049" y="1085850"/>
              <a:ext cx="1" cy="3118012"/>
            </a:xfrm>
            <a:prstGeom prst="line">
              <a:avLst/>
            </a:prstGeom>
            <a:ln w="22225">
              <a:solidFill>
                <a:srgbClr val="F5D54C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36D8E9C-0CA8-4D84-A5C9-3639AA7F2FCB}"/>
                </a:ext>
              </a:extLst>
            </p:cNvPr>
            <p:cNvSpPr/>
            <p:nvPr/>
          </p:nvSpPr>
          <p:spPr>
            <a:xfrm>
              <a:off x="6796339" y="1005139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00C3B0DE-5D6E-4843-B334-E74DD5DEA357}"/>
                </a:ext>
              </a:extLst>
            </p:cNvPr>
            <p:cNvSpPr/>
            <p:nvPr/>
          </p:nvSpPr>
          <p:spPr>
            <a:xfrm>
              <a:off x="6796339" y="2523790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DB0CBFFA-5538-4B49-AF3D-E62FD8003BF4}"/>
                </a:ext>
              </a:extLst>
            </p:cNvPr>
            <p:cNvSpPr/>
            <p:nvPr/>
          </p:nvSpPr>
          <p:spPr>
            <a:xfrm>
              <a:off x="6796339" y="4042441"/>
              <a:ext cx="161421" cy="161421"/>
            </a:xfrm>
            <a:prstGeom prst="ellipse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微软雅黑" panose="020B0503020204020204" pitchFamily="34" charset="-122"/>
                <a:cs typeface="+mn-cs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0633FB89-C2A3-41CE-8A60-4B724C1FCFE3}"/>
              </a:ext>
            </a:extLst>
          </p:cNvPr>
          <p:cNvGrpSpPr/>
          <p:nvPr/>
        </p:nvGrpSpPr>
        <p:grpSpPr>
          <a:xfrm>
            <a:off x="6078351" y="492082"/>
            <a:ext cx="5924550" cy="1446551"/>
            <a:chOff x="7291304" y="741225"/>
            <a:chExt cx="3099512" cy="756784"/>
          </a:xfrm>
        </p:grpSpPr>
        <p:sp>
          <p:nvSpPr>
            <p:cNvPr id="2" name="矩形: 圆角 1">
              <a:extLst>
                <a:ext uri="{FF2B5EF4-FFF2-40B4-BE49-F238E27FC236}">
                  <a16:creationId xmlns:a16="http://schemas.microsoft.com/office/drawing/2014/main" id="{4250A9E2-2EB2-4EBB-85C5-AF0511B6DFE3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A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</a:endParaRP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7BD427FF-0F70-47BD-A8F8-5A0F01BC4B12}"/>
                </a:ext>
              </a:extLst>
            </p:cNvPr>
            <p:cNvSpPr txBox="1"/>
            <p:nvPr/>
          </p:nvSpPr>
          <p:spPr>
            <a:xfrm>
              <a:off x="7962627" y="741225"/>
              <a:ext cx="2428189" cy="7567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chứa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biết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bao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kỉ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niệm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vui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buồn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BCD21FEE-FA97-403B-8D30-EA7AC314FBC0}"/>
              </a:ext>
            </a:extLst>
          </p:cNvPr>
          <p:cNvGrpSpPr/>
          <p:nvPr/>
        </p:nvGrpSpPr>
        <p:grpSpPr>
          <a:xfrm>
            <a:off x="6078352" y="2364494"/>
            <a:ext cx="6102028" cy="1446550"/>
            <a:chOff x="7291304" y="707457"/>
            <a:chExt cx="3192362" cy="756783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0437FB5-7A5D-47ED-A9C2-320C91115C08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B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7C720ED7-4A99-4E0B-9A9E-EA713CB35D1F}"/>
                </a:ext>
              </a:extLst>
            </p:cNvPr>
            <p:cNvSpPr txBox="1"/>
            <p:nvPr/>
          </p:nvSpPr>
          <p:spPr>
            <a:xfrm>
              <a:off x="7962627" y="707457"/>
              <a:ext cx="2521039" cy="7567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thân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thương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như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cái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tổ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chim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êm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 </a:t>
              </a:r>
              <a:r>
                <a:rPr lang="en-US" altLang="zh-CN" sz="4400" b="1" dirty="0" err="1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ấm</a:t>
              </a:r>
              <a:r>
                <a:rPr lang="en-US" altLang="zh-CN" sz="4400" b="1" dirty="0" smtClean="0">
                  <a:solidFill>
                    <a:schemeClr val="accent6">
                      <a:lumMod val="50000"/>
                    </a:schemeClr>
                  </a:solidFill>
                  <a:latin typeface="+mj-lt"/>
                  <a:ea typeface="字魂6号-日记插画体" panose="00000500000000000000" pitchFamily="2" charset="-122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C8C5867-456B-4068-9BCD-F60B61A49FEB}"/>
              </a:ext>
            </a:extLst>
          </p:cNvPr>
          <p:cNvGrpSpPr/>
          <p:nvPr/>
        </p:nvGrpSpPr>
        <p:grpSpPr>
          <a:xfrm>
            <a:off x="6078352" y="4049665"/>
            <a:ext cx="6245727" cy="2123657"/>
            <a:chOff x="7291304" y="637805"/>
            <a:chExt cx="3267540" cy="1111021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A0972DA3-DFF6-44D6-B1E2-6DEDE15C1A2A}"/>
                </a:ext>
              </a:extLst>
            </p:cNvPr>
            <p:cNvSpPr/>
            <p:nvPr/>
          </p:nvSpPr>
          <p:spPr>
            <a:xfrm>
              <a:off x="7291304" y="896482"/>
              <a:ext cx="583110" cy="378732"/>
            </a:xfrm>
            <a:prstGeom prst="roundRect">
              <a:avLst/>
            </a:prstGeom>
            <a:solidFill>
              <a:srgbClr val="F5D54C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  <p:sp>
          <p:nvSpPr>
            <p:cNvPr id="26" name="文本框 25">
              <a:extLst>
                <a:ext uri="{FF2B5EF4-FFF2-40B4-BE49-F238E27FC236}">
                  <a16:creationId xmlns:a16="http://schemas.microsoft.com/office/drawing/2014/main" id="{C08307C3-FAA9-4BEB-9C01-D66B6820D61C}"/>
                </a:ext>
              </a:extLst>
            </p:cNvPr>
            <p:cNvSpPr txBox="1"/>
            <p:nvPr/>
          </p:nvSpPr>
          <p:spPr>
            <a:xfrm>
              <a:off x="7922280" y="637805"/>
              <a:ext cx="2636564" cy="11110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Thân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yêu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như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ngôi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nhà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chung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có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sự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góp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sức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của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mọi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 </a:t>
              </a:r>
              <a:r>
                <a:rPr kumimoji="0" lang="en-US" altLang="zh-CN" sz="4400" b="1" i="0" u="none" strike="noStrike" kern="1200" cap="none" spc="0" normalizeH="0" noProof="0" dirty="0" err="1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người</a:t>
              </a:r>
              <a:r>
                <a:rPr kumimoji="0" lang="en-US" altLang="zh-CN" sz="4400" b="1" i="0" u="none" strike="noStrike" kern="1200" cap="none" spc="0" normalizeH="0" noProof="0" dirty="0" smtClean="0">
                  <a:ln>
                    <a:noFill/>
                  </a:ln>
                  <a:solidFill>
                    <a:schemeClr val="accent6">
                      <a:lumMod val="50000"/>
                    </a:schemeClr>
                  </a:solidFill>
                  <a:effectLst/>
                  <a:uLnTx/>
                  <a:uFillTx/>
                  <a:latin typeface="+mj-lt"/>
                  <a:ea typeface="字魂6号-日记插画体" panose="00000500000000000000" pitchFamily="2" charset="-122"/>
                  <a:cs typeface="+mn-cs"/>
                </a:rPr>
                <a:t>.</a:t>
              </a:r>
              <a:endPara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endParaRPr>
            </a:p>
          </p:txBody>
        </p:sp>
      </p:grpSp>
      <p:sp>
        <p:nvSpPr>
          <p:cNvPr id="33" name="矩形: 圆角 5">
            <a:extLst>
              <a:ext uri="{FF2B5EF4-FFF2-40B4-BE49-F238E27FC236}">
                <a16:creationId xmlns:a16="http://schemas.microsoft.com/office/drawing/2014/main" id="{FB00FB96-D928-4A6B-9024-9CB3DB0C0708}"/>
              </a:ext>
            </a:extLst>
          </p:cNvPr>
          <p:cNvSpPr/>
          <p:nvPr/>
        </p:nvSpPr>
        <p:spPr>
          <a:xfrm>
            <a:off x="45660" y="758013"/>
            <a:ext cx="5626095" cy="2048782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Nhà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rông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đối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với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tuổi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trẻ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Tây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Nguyên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….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字魂6号-日记插画体" panose="00000500000000000000" pitchFamily="2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73320" y="2342173"/>
            <a:ext cx="1488102" cy="14911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9321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1926503"/>
            <a:ext cx="11704320" cy="3712297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4796" y="963251"/>
            <a:ext cx="5962405" cy="19265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1" y="2947374"/>
            <a:ext cx="1205283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7516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ảo Nam Yết - Thiên đường xanh giữa biển khơi - Quần đảo Trường Sa, Việt Nam - Tóm tắt trong 5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188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: 圆角 1">
            <a:extLst>
              <a:ext uri="{FF2B5EF4-FFF2-40B4-BE49-F238E27FC236}">
                <a16:creationId xmlns:a16="http://schemas.microsoft.com/office/drawing/2014/main" id="{AF239053-3E77-4B9D-BDAE-C411F877B06D}"/>
              </a:ext>
            </a:extLst>
          </p:cNvPr>
          <p:cNvSpPr/>
          <p:nvPr/>
        </p:nvSpPr>
        <p:spPr>
          <a:xfrm>
            <a:off x="246669" y="740170"/>
            <a:ext cx="11704320" cy="5919709"/>
          </a:xfrm>
          <a:prstGeom prst="roundRect">
            <a:avLst/>
          </a:prstGeom>
          <a:solidFill>
            <a:schemeClr val="bg1"/>
          </a:solidFill>
          <a:ln w="22225">
            <a:solidFill>
              <a:srgbClr val="F5D54C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椭圆 2">
            <a:extLst>
              <a:ext uri="{FF2B5EF4-FFF2-40B4-BE49-F238E27FC236}">
                <a16:creationId xmlns:a16="http://schemas.microsoft.com/office/drawing/2014/main" id="{8F2D51E3-AB91-4987-9146-7AD6251B37FE}"/>
              </a:ext>
            </a:extLst>
          </p:cNvPr>
          <p:cNvSpPr/>
          <p:nvPr/>
        </p:nvSpPr>
        <p:spPr>
          <a:xfrm>
            <a:off x="2761269" y="441960"/>
            <a:ext cx="6675120" cy="1427479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Viết</a:t>
            </a:r>
            <a:r>
              <a:rPr kumimoji="0" lang="en-US" altLang="zh-CN" sz="720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kumimoji="0" lang="en-US" altLang="zh-CN" sz="720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bài</a:t>
            </a:r>
            <a:r>
              <a:rPr kumimoji="0" lang="en-US" altLang="zh-CN" sz="720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kumimoji="0" lang="en-US" altLang="zh-CN" sz="720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vào</a:t>
            </a:r>
            <a:r>
              <a:rPr kumimoji="0" lang="en-US" altLang="zh-CN" sz="7200" i="0" u="none" strike="noStrike" kern="1200" cap="none" spc="0" normalizeH="0" noProof="0" dirty="0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 </a:t>
            </a:r>
            <a:r>
              <a:rPr kumimoji="0" lang="en-US" altLang="zh-CN" sz="7200" i="0" u="none" strike="noStrike" kern="1200" cap="none" spc="0" normalizeH="0" noProof="0" dirty="0" err="1" smtClean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SVN-Bira" panose="02040603050506020204" pitchFamily="18" charset="0"/>
                <a:ea typeface="字魂6号-日记插画体" panose="00000500000000000000" pitchFamily="2" charset="-122"/>
              </a:rPr>
              <a:t>vở</a:t>
            </a:r>
            <a:endParaRPr kumimoji="0" lang="zh-CN" altLang="en-US" sz="7200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SVN-Bira" panose="02040603050506020204" pitchFamily="18" charset="0"/>
              <a:ea typeface="字魂6号-日记插画体" panose="00000500000000000000" pitchFamily="2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969" y="2108675"/>
            <a:ext cx="7665720" cy="431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691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5585" y="2465748"/>
            <a:ext cx="6620830" cy="192650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448415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2400" y="1771615"/>
            <a:ext cx="9347200" cy="4994945"/>
          </a:xfrm>
          <a:prstGeom prst="rect">
            <a:avLst/>
          </a:prstGeom>
        </p:spPr>
      </p:pic>
      <p:sp>
        <p:nvSpPr>
          <p:cNvPr id="3" name="矩形: 圆角 5">
            <a:extLst>
              <a:ext uri="{FF2B5EF4-FFF2-40B4-BE49-F238E27FC236}">
                <a16:creationId xmlns:a16="http://schemas.microsoft.com/office/drawing/2014/main" id="{FB00FB96-D928-4A6B-9024-9CB3DB0C0708}"/>
              </a:ext>
            </a:extLst>
          </p:cNvPr>
          <p:cNvSpPr/>
          <p:nvPr/>
        </p:nvSpPr>
        <p:spPr>
          <a:xfrm>
            <a:off x="590887" y="144286"/>
            <a:ext cx="11010227" cy="1566166"/>
          </a:xfrm>
          <a:prstGeom prst="roundRect">
            <a:avLst/>
          </a:prstGeom>
          <a:solidFill>
            <a:srgbClr val="F5D54C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Quan</a:t>
            </a: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sát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tranh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minh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họa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,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cho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biết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hai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người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trong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tranh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đang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làm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 </a:t>
            </a:r>
            <a:r>
              <a:rPr kumimoji="0" lang="en-US" altLang="zh-CN" sz="44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gì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+mj-lt"/>
                <a:ea typeface="字魂6号-日记插画体" panose="00000500000000000000" pitchFamily="2" charset="-122"/>
                <a:cs typeface="+mn-cs"/>
              </a:rPr>
              <a:t>?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+mj-lt"/>
              <a:ea typeface="字魂6号-日记插画体" panose="00000500000000000000" pitchFamily="2" charset="-122"/>
              <a:cs typeface="+mn-cs"/>
            </a:endParaRPr>
          </a:p>
        </p:txBody>
      </p:sp>
      <p:pic>
        <p:nvPicPr>
          <p:cNvPr id="4" name="60458d79f32e0">
            <a:hlinkClick r:id="" action="ppaction://media"/>
            <a:extLst>
              <a:ext uri="{FF2B5EF4-FFF2-40B4-BE49-F238E27FC236}">
                <a16:creationId xmlns:a16="http://schemas.microsoft.com/office/drawing/2014/main" id="{048A313F-1A59-4342-B1FA-A6F88A1D1BE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51772" y="61569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006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745" y="81905"/>
            <a:ext cx="6497256" cy="34719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52028" y="-330746"/>
            <a:ext cx="5014179" cy="47014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3865" y="2574534"/>
            <a:ext cx="10020105" cy="195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052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C58F6B5-DE77-4FC9-AF43-A30534198D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809" y="330990"/>
            <a:ext cx="8285182" cy="52003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2315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3040" y="607025"/>
            <a:ext cx="11704320" cy="5458110"/>
            <a:chOff x="193040" y="607025"/>
            <a:chExt cx="11704320" cy="5458110"/>
          </a:xfrm>
        </p:grpSpPr>
        <p:grpSp>
          <p:nvGrpSpPr>
            <p:cNvPr id="2" name="组合 8">
              <a:extLst>
                <a:ext uri="{FF2B5EF4-FFF2-40B4-BE49-F238E27FC236}">
                  <a16:creationId xmlns:a16="http://schemas.microsoft.com/office/drawing/2014/main" id="{E6691BB4-84CE-4EE3-8775-F067292FFEBA}"/>
                </a:ext>
              </a:extLst>
            </p:cNvPr>
            <p:cNvGrpSpPr/>
            <p:nvPr/>
          </p:nvGrpSpPr>
          <p:grpSpPr>
            <a:xfrm>
              <a:off x="193040" y="607025"/>
              <a:ext cx="11704320" cy="5458110"/>
              <a:chOff x="1156389" y="1281520"/>
              <a:chExt cx="2247211" cy="4320275"/>
            </a:xfrm>
          </p:grpSpPr>
          <p:sp>
            <p:nvSpPr>
              <p:cNvPr id="3" name="矩形: 圆角 1">
                <a:extLst>
                  <a:ext uri="{FF2B5EF4-FFF2-40B4-BE49-F238E27FC236}">
                    <a16:creationId xmlns:a16="http://schemas.microsoft.com/office/drawing/2014/main" id="{AF239053-3E77-4B9D-BDAE-C411F877B06D}"/>
                  </a:ext>
                </a:extLst>
              </p:cNvPr>
              <p:cNvSpPr/>
              <p:nvPr/>
            </p:nvSpPr>
            <p:spPr>
              <a:xfrm>
                <a:off x="1156389" y="1565568"/>
                <a:ext cx="2247211" cy="4036227"/>
              </a:xfrm>
              <a:prstGeom prst="roundRect">
                <a:avLst/>
              </a:prstGeom>
              <a:solidFill>
                <a:schemeClr val="bg1"/>
              </a:solidFill>
              <a:ln w="22225">
                <a:solidFill>
                  <a:srgbClr val="F5D54C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微软雅黑" panose="020B0503020204020204" pitchFamily="34" charset="-122"/>
                  <a:cs typeface="+mn-cs"/>
                </a:endParaRPr>
              </a:p>
            </p:txBody>
          </p:sp>
          <p:sp>
            <p:nvSpPr>
              <p:cNvPr id="4" name="椭圆 2">
                <a:extLst>
                  <a:ext uri="{FF2B5EF4-FFF2-40B4-BE49-F238E27FC236}">
                    <a16:creationId xmlns:a16="http://schemas.microsoft.com/office/drawing/2014/main" id="{8F2D51E3-AB91-4987-9146-7AD6251B37FE}"/>
                  </a:ext>
                </a:extLst>
              </p:cNvPr>
              <p:cNvSpPr/>
              <p:nvPr/>
            </p:nvSpPr>
            <p:spPr>
              <a:xfrm>
                <a:off x="1717551" y="1281520"/>
                <a:ext cx="1144394" cy="568094"/>
              </a:xfrm>
              <a:prstGeom prst="roundRect">
                <a:avLst/>
              </a:prstGeom>
              <a:solidFill>
                <a:srgbClr val="F5D54C"/>
              </a:solidFill>
              <a:ln>
                <a:noFill/>
              </a:ln>
              <a:effectLst>
                <a:outerShdw blurRad="63500" sx="101000" sy="101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字魂6号-日记插画体" panose="00000500000000000000" pitchFamily="2" charset="-122"/>
                  </a:rPr>
                  <a:t>SỰ TÍCH</a:t>
                </a:r>
                <a:r>
                  <a:rPr kumimoji="0" lang="en-US" altLang="zh-CN" sz="3200" b="1" i="0" u="none" strike="noStrike" kern="1200" cap="none" spc="0" normalizeH="0" noProof="0" dirty="0" smtClean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字魂6号-日记插画体" panose="00000500000000000000" pitchFamily="2" charset="-122"/>
                  </a:rPr>
                  <a:t> ÔNG ĐÙNG</a:t>
                </a:r>
                <a:r>
                  <a:rPr lang="en-US" altLang="zh-CN" sz="3200" b="1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+mj-lt"/>
                    <a:ea typeface="字魂6号-日记插画体" panose="00000500000000000000" pitchFamily="2" charset="-122"/>
                  </a:rPr>
                  <a:t>, BÀ ĐÙNG</a:t>
                </a:r>
                <a:endParaRPr kumimoji="0" lang="zh-CN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+mj-lt"/>
                  <a:ea typeface="字魂6号-日记插画体" panose="00000500000000000000" pitchFamily="2" charset="-122"/>
                </a:endParaRP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343382" y="1679000"/>
              <a:ext cx="11505235" cy="41088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spcAft>
                  <a:spcPts val="600"/>
                </a:spcAft>
                <a:defRPr/>
              </a:pPr>
              <a:r>
                <a:rPr lang="en-US" altLang="zh-CN" sz="3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 </a:t>
              </a:r>
              <a:r>
                <a:rPr lang="en-US" altLang="zh-CN" sz="3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altLang="zh-CN" sz="3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xửa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xưa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ở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xứ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Mường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Bi </a:t>
              </a:r>
              <a:r>
                <a:rPr lang="en-US" altLang="zh-CN" sz="3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xuất</a:t>
              </a:r>
              <a:r>
                <a:rPr lang="en-US" altLang="zh-CN" sz="3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hiện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đôi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vợ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chồng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lớn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khác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thường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Họ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đứng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hơn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năm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đỉnh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núi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nhất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Người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Mường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gọi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họ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nghĩa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khổng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lồ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pPr lvl="0" algn="just">
                <a:spcAft>
                  <a:spcPts val="600"/>
                </a:spcAft>
                <a:defRPr/>
              </a:pPr>
              <a:r>
                <a:rPr lang="en-US" altLang="zh-CN" sz="3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    </a:t>
              </a:r>
              <a:r>
                <a:rPr lang="en-US" altLang="zh-CN" sz="3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Hồi</a:t>
              </a:r>
              <a:r>
                <a:rPr lang="en-US" altLang="zh-CN" sz="3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ấy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thì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cao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thấp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lồi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lõm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cối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hoang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dại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mọc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chằng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chịt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Nước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thì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chảy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từ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lòng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ngập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lênh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láng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khắp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nơi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Thấy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vậy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altLang="zh-CN" sz="3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Đùng</a:t>
              </a:r>
              <a:r>
                <a:rPr lang="en-US" altLang="zh-CN" sz="3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liền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ra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tay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Chỉ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một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ngày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ông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đã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nhổ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cây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san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đất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làm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thành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cánh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đồng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bằng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phẳng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rộng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rãi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,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lấy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chỗ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cho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dân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ở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và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cày</a:t>
              </a:r>
              <a:r>
                <a:rPr lang="en-US" altLang="zh-CN" sz="3200" dirty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altLang="zh-CN" sz="3200" dirty="0" err="1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cấy</a:t>
              </a:r>
              <a:r>
                <a:rPr lang="en-US" altLang="zh-CN" sz="3200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+mj-lt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  <a:endParaRPr lang="zh-CN" altLang="en-US" sz="3200" dirty="0">
                <a:solidFill>
                  <a:prstClr val="black">
                    <a:lumMod val="75000"/>
                    <a:lumOff val="25000"/>
                  </a:prstClr>
                </a:solidFill>
                <a:latin typeface="+mj-lt"/>
                <a:ea typeface="字魂95号-手刻宋" panose="00000500000000000000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8409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46669" y="247259"/>
            <a:ext cx="11704320" cy="6438567"/>
            <a:chOff x="246669" y="247259"/>
            <a:chExt cx="11704320" cy="6438567"/>
          </a:xfrm>
        </p:grpSpPr>
        <p:grpSp>
          <p:nvGrpSpPr>
            <p:cNvPr id="5" name="Group 4"/>
            <p:cNvGrpSpPr/>
            <p:nvPr/>
          </p:nvGrpSpPr>
          <p:grpSpPr>
            <a:xfrm>
              <a:off x="246669" y="247259"/>
              <a:ext cx="11704320" cy="6438567"/>
              <a:chOff x="146741" y="156012"/>
              <a:chExt cx="11704320" cy="6438567"/>
            </a:xfrm>
          </p:grpSpPr>
          <p:grpSp>
            <p:nvGrpSpPr>
              <p:cNvPr id="2" name="组合 8">
                <a:extLst>
                  <a:ext uri="{FF2B5EF4-FFF2-40B4-BE49-F238E27FC236}">
                    <a16:creationId xmlns:a16="http://schemas.microsoft.com/office/drawing/2014/main" id="{E6691BB4-84CE-4EE3-8775-F067292FFEBA}"/>
                  </a:ext>
                </a:extLst>
              </p:cNvPr>
              <p:cNvGrpSpPr/>
              <p:nvPr/>
            </p:nvGrpSpPr>
            <p:grpSpPr>
              <a:xfrm>
                <a:off x="146741" y="156012"/>
                <a:ext cx="11704320" cy="6412621"/>
                <a:chOff x="1156389" y="1216165"/>
                <a:chExt cx="2247211" cy="4545623"/>
              </a:xfrm>
            </p:grpSpPr>
            <p:sp>
              <p:nvSpPr>
                <p:cNvPr id="3" name="矩形: 圆角 1">
                  <a:extLst>
                    <a:ext uri="{FF2B5EF4-FFF2-40B4-BE49-F238E27FC236}">
                      <a16:creationId xmlns:a16="http://schemas.microsoft.com/office/drawing/2014/main" id="{AF239053-3E77-4B9D-BDAE-C411F877B06D}"/>
                    </a:ext>
                  </a:extLst>
                </p:cNvPr>
                <p:cNvSpPr/>
                <p:nvPr/>
              </p:nvSpPr>
              <p:spPr>
                <a:xfrm>
                  <a:off x="1156389" y="1565568"/>
                  <a:ext cx="2247211" cy="4196220"/>
                </a:xfrm>
                <a:prstGeom prst="roundRect">
                  <a:avLst/>
                </a:prstGeom>
                <a:solidFill>
                  <a:schemeClr val="bg1"/>
                </a:solidFill>
                <a:ln w="22225">
                  <a:solidFill>
                    <a:srgbClr val="F5D54C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微软雅黑" panose="020B0503020204020204" pitchFamily="34" charset="-122"/>
                    <a:cs typeface="+mn-cs"/>
                  </a:endParaRPr>
                </a:p>
              </p:txBody>
            </p:sp>
            <p:sp>
              <p:nvSpPr>
                <p:cNvPr id="4" name="椭圆 2">
                  <a:extLst>
                    <a:ext uri="{FF2B5EF4-FFF2-40B4-BE49-F238E27FC236}">
                      <a16:creationId xmlns:a16="http://schemas.microsoft.com/office/drawing/2014/main" id="{8F2D51E3-AB91-4987-9146-7AD6251B37FE}"/>
                    </a:ext>
                  </a:extLst>
                </p:cNvPr>
                <p:cNvSpPr/>
                <p:nvPr/>
              </p:nvSpPr>
              <p:spPr>
                <a:xfrm>
                  <a:off x="1717551" y="1216165"/>
                  <a:ext cx="1144394" cy="568094"/>
                </a:xfrm>
                <a:prstGeom prst="roundRect">
                  <a:avLst/>
                </a:prstGeom>
                <a:solidFill>
                  <a:srgbClr val="F5D54C"/>
                </a:solidFill>
                <a:ln>
                  <a:noFill/>
                </a:ln>
                <a:effectLst>
                  <a:outerShdw blurRad="63500" sx="101000" sy="101000" algn="ctr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3200" b="1" i="0" u="none" strike="noStrike" kern="1200" cap="none" spc="0" normalizeH="0" baseline="0" noProof="0" dirty="0" smtClean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j-lt"/>
                      <a:ea typeface="字魂6号-日记插画体" panose="00000500000000000000" pitchFamily="2" charset="-122"/>
                    </a:rPr>
                    <a:t>SỰ TÍCH</a:t>
                  </a:r>
                  <a:r>
                    <a:rPr kumimoji="0" lang="en-US" altLang="zh-CN" sz="3200" b="1" i="0" u="none" strike="noStrike" kern="1200" cap="none" spc="0" normalizeH="0" noProof="0" dirty="0" smtClean="0">
                      <a:ln>
                        <a:noFill/>
                      </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uLnTx/>
                      <a:uFillTx/>
                      <a:latin typeface="+mj-lt"/>
                      <a:ea typeface="字魂6号-日记插画体" panose="00000500000000000000" pitchFamily="2" charset="-122"/>
                    </a:rPr>
                    <a:t> ÔNG ĐÙNG</a:t>
                  </a:r>
                  <a:r>
                    <a:rPr lang="en-US" altLang="zh-CN" sz="3200" b="1" dirty="0" smtClean="0"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+mj-lt"/>
                      <a:ea typeface="字魂6号-日记插画体" panose="00000500000000000000" pitchFamily="2" charset="-122"/>
                    </a:rPr>
                    <a:t>, BÀ ĐÙNG</a:t>
                  </a:r>
                  <a:endParaRPr kumimoji="0" lang="zh-CN" altLang="en-US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+mj-lt"/>
                    <a:ea typeface="字魂6号-日记插画体" panose="00000500000000000000" pitchFamily="2" charset="-122"/>
                  </a:endParaRPr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447554" y="1008434"/>
                <a:ext cx="11204294" cy="55861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spcAft>
                    <a:spcPts val="600"/>
                  </a:spcAft>
                  <a:defRPr/>
                </a:pPr>
                <a:r>
                  <a:rPr lang="en-US" altLang="zh-CN" sz="3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latin typeface="+mj-lt"/>
                    <a:ea typeface="Cambria" panose="02040503050406030204" pitchFamily="18" charset="0"/>
                    <a:cs typeface="Arial" panose="020B0604020202020204" pitchFamily="34" charset="0"/>
                  </a:rPr>
                  <a:t>  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bàn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vợ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một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con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dẫn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tránh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tràn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lênh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láng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lom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khom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tay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bới</a:t>
                </a:r>
                <a:r>
                  <a:rPr lang="en-US" altLang="zh-CN" sz="3200" dirty="0" smtClean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đằng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trước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hì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hụi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vét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đằng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sau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Họ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làm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việc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suốt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đêm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trò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chuyện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vui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vẻ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Thế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rồi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theo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con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đường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đào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nước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chảy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dòng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vượt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qua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đồi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núi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đổ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về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xuôi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Đó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chính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ngày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nay.</a:t>
                </a:r>
              </a:p>
              <a:p>
                <a:pPr lvl="0" algn="just">
                  <a:spcAft>
                    <a:spcPts val="600"/>
                  </a:spcAft>
                  <a:defRPr/>
                </a:pP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   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Xong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mọi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việc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Đùng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ngẩng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đầu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nhìn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lại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biết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: Do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vét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ban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đêm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nhìn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rõ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dòng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đã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không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thẳng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Nơi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chưa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vét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đất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đá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cản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trở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dòng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chảy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tạo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thành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thác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ghềnh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Vì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thế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sông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Đà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ngoằn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ngoèo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có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tới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: “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trăm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bảy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mươi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thác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,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trăm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ba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mươi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ghềnh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”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như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bây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altLang="zh-CN" sz="3200" dirty="0" err="1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giờ</a:t>
                </a:r>
                <a:r>
                  <a:rPr lang="en-US" altLang="zh-CN" sz="3200" dirty="0">
                    <a:solidFill>
                      <a:prstClr val="black">
                        <a:lumMod val="75000"/>
                        <a:lumOff val="25000"/>
                      </a:prstClr>
                    </a:solidFill>
                    <a:ea typeface="Cambria" panose="02040503050406030204" pitchFamily="18" charset="0"/>
                    <a:cs typeface="Arial" panose="020B0604020202020204" pitchFamily="34" charset="0"/>
                  </a:rPr>
                  <a:t>.</a:t>
                </a:r>
                <a:endParaRPr lang="en-US" sz="3200" dirty="0">
                  <a:latin typeface="+mj-lt"/>
                  <a:ea typeface="Cambria" panose="02040503050406030204" pitchFamily="18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7429789" y="6265049"/>
              <a:ext cx="413737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 smtClean="0">
                  <a:solidFill>
                    <a:schemeClr val="accent4">
                      <a:lumMod val="50000"/>
                    </a:schemeClr>
                  </a:solidFill>
                </a:rPr>
                <a:t>Theo </a:t>
              </a:r>
              <a:r>
                <a:rPr lang="en-US" b="1" i="1" dirty="0" err="1" smtClean="0">
                  <a:solidFill>
                    <a:schemeClr val="accent4">
                      <a:lumMod val="50000"/>
                    </a:schemeClr>
                  </a:solidFill>
                </a:rPr>
                <a:t>Truyện</a:t>
              </a:r>
              <a:r>
                <a:rPr lang="en-US" b="1" i="1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b="1" i="1" dirty="0" err="1" smtClean="0">
                  <a:solidFill>
                    <a:schemeClr val="accent4">
                      <a:lumMod val="50000"/>
                    </a:schemeClr>
                  </a:solidFill>
                </a:rPr>
                <a:t>cổ</a:t>
              </a:r>
              <a:r>
                <a:rPr lang="en-US" b="1" i="1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b="1" i="1" dirty="0" err="1" smtClean="0">
                  <a:solidFill>
                    <a:schemeClr val="accent4">
                      <a:lumMod val="50000"/>
                    </a:schemeClr>
                  </a:solidFill>
                </a:rPr>
                <a:t>dân</a:t>
              </a:r>
              <a:r>
                <a:rPr lang="en-US" b="1" i="1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b="1" i="1" dirty="0" err="1" smtClean="0">
                  <a:solidFill>
                    <a:schemeClr val="accent4">
                      <a:lumMod val="50000"/>
                    </a:schemeClr>
                  </a:solidFill>
                </a:rPr>
                <a:t>tộc</a:t>
              </a:r>
              <a:r>
                <a:rPr lang="en-US" b="1" i="1" dirty="0" smtClean="0">
                  <a:solidFill>
                    <a:schemeClr val="accent4">
                      <a:lumMod val="50000"/>
                    </a:schemeClr>
                  </a:solidFill>
                </a:rPr>
                <a:t> </a:t>
              </a:r>
              <a:r>
                <a:rPr lang="en-US" b="1" i="1" dirty="0" err="1" smtClean="0">
                  <a:solidFill>
                    <a:schemeClr val="accent4">
                      <a:lumMod val="50000"/>
                    </a:schemeClr>
                  </a:solidFill>
                </a:rPr>
                <a:t>Mường</a:t>
              </a:r>
              <a:endParaRPr lang="en-US" b="1" i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2347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5|0.5|0.7|0.6|0.3|0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0.6|0.5|0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.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1512</Words>
  <Application>Microsoft Office PowerPoint</Application>
  <PresentationFormat>Widescreen</PresentationFormat>
  <Paragraphs>95</Paragraphs>
  <Slides>43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3" baseType="lpstr">
      <vt:lpstr>Arial</vt:lpstr>
      <vt:lpstr>字魂6号-日记插画体</vt:lpstr>
      <vt:lpstr>Calibri </vt:lpstr>
      <vt:lpstr>字魂95号-手刻宋</vt:lpstr>
      <vt:lpstr>SVN-Bira</vt:lpstr>
      <vt:lpstr>Calibri</vt:lpstr>
      <vt:lpstr>Wingdings</vt:lpstr>
      <vt:lpstr>Cambria</vt:lpstr>
      <vt:lpstr>Microsoft YaHei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 T&amp;T</dc:creator>
  <cp:lastModifiedBy>Laptop T&amp;T</cp:lastModifiedBy>
  <cp:revision>35</cp:revision>
  <dcterms:created xsi:type="dcterms:W3CDTF">2023-03-30T12:02:40Z</dcterms:created>
  <dcterms:modified xsi:type="dcterms:W3CDTF">2023-04-01T10:02:21Z</dcterms:modified>
</cp:coreProperties>
</file>