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7" r:id="rId3"/>
    <p:sldId id="258" r:id="rId4"/>
    <p:sldId id="276" r:id="rId5"/>
    <p:sldId id="277" r:id="rId6"/>
    <p:sldId id="278" r:id="rId7"/>
    <p:sldId id="279" r:id="rId8"/>
    <p:sldId id="280" r:id="rId9"/>
    <p:sldId id="281"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1" d="100"/>
          <a:sy n="61" d="100"/>
        </p:scale>
        <p:origin x="-77" y="-15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r>
              <a:rPr lang="en-US" altLang="en-US" sz="3200" b="1" smtClean="0">
                <a:solidFill>
                  <a:srgbClr val="002060"/>
                </a:solidFill>
                <a:latin typeface="Times New Roman" pitchFamily="18" charset="0"/>
              </a:rPr>
              <a:t>……</a:t>
            </a:r>
            <a:endParaRPr lang="en-US" altLang="en-US" sz="3200" b="1">
              <a:solidFill>
                <a:srgbClr val="002060"/>
              </a:solidFill>
              <a:latin typeface="Times New Roman" pitchFamily="18" charset="0"/>
            </a:endParaRP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a:t>
            </a:r>
            <a:r>
              <a:rPr lang="en-US"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 NHIÊN VÀ CÔNG NGHỆ (T1</a:t>
            </a:r>
            <a:r>
              <a:rPr lang="en-US" sz="4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smtClean="0">
                <a:solidFill>
                  <a:srgbClr val="0000FF"/>
                </a:solidFill>
                <a:latin typeface="Times New Roman" pitchFamily="18" charset="0"/>
                <a:cs typeface="Times New Roman" pitchFamily="18" charset="0"/>
              </a:rPr>
              <a:t>Giáo viên</a:t>
            </a:r>
            <a:r>
              <a:rPr lang="en-US" sz="3600" i="1" smtClean="0">
                <a:solidFill>
                  <a:srgbClr val="0000FF"/>
                </a:solidFill>
                <a:latin typeface="Times New Roman" pitchFamily="18" charset="0"/>
                <a:cs typeface="Times New Roman" pitchFamily="18" charset="0"/>
              </a:rPr>
              <a:t>:……………………</a:t>
            </a:r>
          </a:p>
          <a:p>
            <a:pPr algn="ctr" eaLnBrk="1" hangingPunct="1">
              <a:spcBef>
                <a:spcPts val="600"/>
              </a:spcBef>
              <a:defRPr/>
            </a:pPr>
            <a:r>
              <a:rPr lang="en-US" sz="3600" b="1" i="1" smtClean="0">
                <a:solidFill>
                  <a:srgbClr val="0000FF"/>
                </a:solidFill>
                <a:latin typeface="Times New Roman" pitchFamily="18" charset="0"/>
                <a:cs typeface="Times New Roman" pitchFamily="18" charset="0"/>
              </a:rPr>
              <a:t>Lớp: </a:t>
            </a:r>
            <a:r>
              <a:rPr lang="en-US" sz="3600" i="1" smtClean="0">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a:t>
            </a:r>
            <a:r>
              <a:rPr lang="en-US" sz="2800" b="1" smtClean="0">
                <a:solidFill>
                  <a:srgbClr val="0000CC"/>
                </a:solidFill>
                <a:latin typeface="Times New Roman" pitchFamily="18" charset="0"/>
              </a:rPr>
              <a:t>TỰ NHIÊN VÀ CÔNG NGHỆ </a:t>
            </a:r>
            <a:r>
              <a:rPr lang="en-US" sz="2800" b="1" smtClean="0">
                <a:solidFill>
                  <a:srgbClr val="0000CC"/>
                </a:solidFill>
                <a:latin typeface="Times New Roman" pitchFamily="18" charset="0"/>
              </a:rPr>
              <a:t>(T1</a:t>
            </a:r>
            <a:r>
              <a:rPr lang="en-US" sz="2800" b="1" smtClean="0">
                <a:solidFill>
                  <a:srgbClr val="0000CC"/>
                </a:solidFill>
                <a:latin typeface="Times New Roman" pitchFamily="18" charset="0"/>
              </a:rPr>
              <a:t>)</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1. </a:t>
            </a:r>
            <a:r>
              <a:rPr lang="nl-NL" sz="3600" b="1" u="sng" smtClean="0">
                <a:solidFill>
                  <a:srgbClr val="FF0000"/>
                </a:solidFill>
                <a:latin typeface="Times New Roman" pitchFamily="18" charset="0"/>
                <a:cs typeface="Times New Roman" pitchFamily="18" charset="0"/>
              </a:rPr>
              <a:t>Đối tượng tự </a:t>
            </a:r>
            <a:r>
              <a:rPr lang="nl-NL" sz="3600" b="1" u="sng" smtClean="0">
                <a:solidFill>
                  <a:srgbClr val="FF0000"/>
                </a:solidFill>
                <a:latin typeface="Times New Roman" pitchFamily="18" charset="0"/>
                <a:cs typeface="Times New Roman" pitchFamily="18" charset="0"/>
              </a:rPr>
              <a:t>nhiên </a:t>
            </a:r>
            <a:r>
              <a:rPr lang="nl-NL" sz="3600" b="1" u="sng">
                <a:solidFill>
                  <a:srgbClr val="FF0000"/>
                </a:solidFill>
                <a:latin typeface="Times New Roman" pitchFamily="18" charset="0"/>
                <a:cs typeface="Times New Roman" pitchFamily="18" charset="0"/>
              </a:rPr>
              <a:t>và sản phẩm công nghệ.</a:t>
            </a:r>
            <a:endParaRPr lang="en-US" sz="3600" b="1" u="sng" smtClean="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646331"/>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Em hãy quan sát và gọi tên những đối tượng trong hình</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051578"/>
            <a:ext cx="2176674" cy="26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4328319" y="3222422"/>
            <a:ext cx="2258794" cy="20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7379041" y="3195848"/>
            <a:ext cx="3570996" cy="20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2557919" y="2895600"/>
            <a:ext cx="2093077" cy="291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3109119" y="5735480"/>
            <a:ext cx="1820688" cy="27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7909719" y="5943600"/>
            <a:ext cx="2963740" cy="22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04119" y="5261378"/>
            <a:ext cx="1935536" cy="538609"/>
          </a:xfrm>
          <a:prstGeom prst="rect">
            <a:avLst/>
          </a:prstGeom>
          <a:noFill/>
        </p:spPr>
        <p:txBody>
          <a:bodyPr wrap="square" rtlCol="0">
            <a:spAutoFit/>
          </a:bodyPr>
          <a:lstStyle/>
          <a:p>
            <a:r>
              <a:rPr lang="en-US" b="1" smtClean="0">
                <a:solidFill>
                  <a:srgbClr val="0000FF"/>
                </a:solidFill>
                <a:latin typeface="Times New Roman" pitchFamily="18" charset="0"/>
                <a:cs typeface="Times New Roman" pitchFamily="18" charset="0"/>
              </a:rPr>
              <a:t>Cây xanh</a:t>
            </a:r>
            <a:endParaRPr lang="en-US" b="1">
              <a:solidFill>
                <a:srgbClr val="0000FF"/>
              </a:solidFill>
              <a:latin typeface="Times New Roman" pitchFamily="18" charset="0"/>
              <a:cs typeface="Times New Roman" pitchFamily="18" charset="0"/>
            </a:endParaRPr>
          </a:p>
        </p:txBody>
      </p:sp>
      <p:sp>
        <p:nvSpPr>
          <p:cNvPr id="18" name="TextBox 17"/>
          <p:cNvSpPr txBox="1"/>
          <p:nvPr/>
        </p:nvSpPr>
        <p:spPr>
          <a:xfrm>
            <a:off x="4998134" y="5305403"/>
            <a:ext cx="1528035" cy="538609"/>
          </a:xfrm>
          <a:prstGeom prst="rect">
            <a:avLst/>
          </a:prstGeom>
          <a:noFill/>
        </p:spPr>
        <p:txBody>
          <a:bodyPr wrap="square" rtlCol="0">
            <a:spAutoFit/>
          </a:bodyPr>
          <a:lstStyle/>
          <a:p>
            <a:r>
              <a:rPr lang="en-US" b="1" smtClean="0">
                <a:solidFill>
                  <a:srgbClr val="0000FF"/>
                </a:solidFill>
                <a:latin typeface="Times New Roman" pitchFamily="18" charset="0"/>
                <a:cs typeface="Times New Roman" pitchFamily="18" charset="0"/>
              </a:rPr>
              <a:t>Nón lá</a:t>
            </a:r>
            <a:endParaRPr lang="en-US" b="1">
              <a:solidFill>
                <a:srgbClr val="0000FF"/>
              </a:solidFill>
              <a:latin typeface="Times New Roman" pitchFamily="18" charset="0"/>
              <a:cs typeface="Times New Roman" pitchFamily="18" charset="0"/>
            </a:endParaRPr>
          </a:p>
        </p:txBody>
      </p:sp>
      <p:sp>
        <p:nvSpPr>
          <p:cNvPr id="19" name="TextBox 18"/>
          <p:cNvSpPr txBox="1"/>
          <p:nvPr/>
        </p:nvSpPr>
        <p:spPr>
          <a:xfrm>
            <a:off x="8290719" y="5100191"/>
            <a:ext cx="1982996" cy="538609"/>
          </a:xfrm>
          <a:prstGeom prst="rect">
            <a:avLst/>
          </a:prstGeom>
          <a:noFill/>
        </p:spPr>
        <p:txBody>
          <a:bodyPr wrap="square" rtlCol="0">
            <a:spAutoFit/>
          </a:bodyPr>
          <a:lstStyle/>
          <a:p>
            <a:pPr algn="ctr"/>
            <a:r>
              <a:rPr lang="en-US" b="1" smtClean="0">
                <a:solidFill>
                  <a:srgbClr val="0000FF"/>
                </a:solidFill>
                <a:latin typeface="Times New Roman" pitchFamily="18" charset="0"/>
                <a:cs typeface="Times New Roman" pitchFamily="18" charset="0"/>
              </a:rPr>
              <a:t>Hòn đảo</a:t>
            </a:r>
            <a:endParaRPr lang="en-US" b="1">
              <a:solidFill>
                <a:srgbClr val="0000FF"/>
              </a:solidFill>
              <a:latin typeface="Times New Roman" pitchFamily="18" charset="0"/>
              <a:cs typeface="Times New Roman" pitchFamily="18" charset="0"/>
            </a:endParaRPr>
          </a:p>
        </p:txBody>
      </p:sp>
      <p:sp>
        <p:nvSpPr>
          <p:cNvPr id="20" name="TextBox 19"/>
          <p:cNvSpPr txBox="1"/>
          <p:nvPr/>
        </p:nvSpPr>
        <p:spPr>
          <a:xfrm>
            <a:off x="13892648" y="5305402"/>
            <a:ext cx="1651969" cy="538609"/>
          </a:xfrm>
          <a:prstGeom prst="rect">
            <a:avLst/>
          </a:prstGeom>
          <a:noFill/>
        </p:spPr>
        <p:txBody>
          <a:bodyPr wrap="square" rtlCol="0">
            <a:spAutoFit/>
          </a:bodyPr>
          <a:lstStyle/>
          <a:p>
            <a:pPr algn="ctr"/>
            <a:r>
              <a:rPr lang="en-US" b="1" smtClean="0">
                <a:solidFill>
                  <a:srgbClr val="0000FF"/>
                </a:solidFill>
                <a:latin typeface="Times New Roman" pitchFamily="18" charset="0"/>
                <a:cs typeface="Times New Roman" pitchFamily="18" charset="0"/>
              </a:rPr>
              <a:t>Đèn học</a:t>
            </a:r>
            <a:endParaRPr lang="en-US" b="1">
              <a:solidFill>
                <a:srgbClr val="0000FF"/>
              </a:solidFill>
              <a:latin typeface="Times New Roman" pitchFamily="18" charset="0"/>
              <a:cs typeface="Times New Roman" pitchFamily="18" charset="0"/>
            </a:endParaRPr>
          </a:p>
        </p:txBody>
      </p:sp>
      <p:sp>
        <p:nvSpPr>
          <p:cNvPr id="21" name="TextBox 20"/>
          <p:cNvSpPr txBox="1"/>
          <p:nvPr/>
        </p:nvSpPr>
        <p:spPr>
          <a:xfrm>
            <a:off x="2956719" y="8300591"/>
            <a:ext cx="2145614" cy="538609"/>
          </a:xfrm>
          <a:prstGeom prst="rect">
            <a:avLst/>
          </a:prstGeom>
          <a:noFill/>
        </p:spPr>
        <p:txBody>
          <a:bodyPr wrap="square" rtlCol="0">
            <a:spAutoFit/>
          </a:bodyPr>
          <a:lstStyle/>
          <a:p>
            <a:pPr algn="ctr"/>
            <a:r>
              <a:rPr lang="en-US" b="1" smtClean="0">
                <a:solidFill>
                  <a:srgbClr val="0000FF"/>
                </a:solidFill>
                <a:latin typeface="Times New Roman" pitchFamily="18" charset="0"/>
                <a:cs typeface="Times New Roman" pitchFamily="18" charset="0"/>
              </a:rPr>
              <a:t>Quạt điện</a:t>
            </a:r>
            <a:endParaRPr lang="en-US" b="1">
              <a:solidFill>
                <a:srgbClr val="0000FF"/>
              </a:solidFill>
              <a:latin typeface="Times New Roman" pitchFamily="18" charset="0"/>
              <a:cs typeface="Times New Roman" pitchFamily="18" charset="0"/>
            </a:endParaRPr>
          </a:p>
        </p:txBody>
      </p:sp>
      <p:sp>
        <p:nvSpPr>
          <p:cNvPr id="22" name="TextBox 21"/>
          <p:cNvSpPr txBox="1"/>
          <p:nvPr/>
        </p:nvSpPr>
        <p:spPr>
          <a:xfrm>
            <a:off x="8223187" y="8224391"/>
            <a:ext cx="2643039" cy="538609"/>
          </a:xfrm>
          <a:prstGeom prst="rect">
            <a:avLst/>
          </a:prstGeom>
          <a:noFill/>
        </p:spPr>
        <p:txBody>
          <a:bodyPr wrap="square" rtlCol="0">
            <a:spAutoFit/>
          </a:bodyPr>
          <a:lstStyle/>
          <a:p>
            <a:r>
              <a:rPr lang="en-US" b="1" smtClean="0">
                <a:solidFill>
                  <a:srgbClr val="0000FF"/>
                </a:solidFill>
                <a:latin typeface="Times New Roman" pitchFamily="18" charset="0"/>
                <a:cs typeface="Times New Roman" pitchFamily="18" charset="0"/>
              </a:rPr>
              <a:t>Máy thu hình</a:t>
            </a:r>
            <a:endParaRPr lang="en-US"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8"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424567727"/>
              </p:ext>
            </p:extLst>
          </p:nvPr>
        </p:nvGraphicFramePr>
        <p:xfrm>
          <a:off x="467818" y="3506022"/>
          <a:ext cx="9175094" cy="5180778"/>
        </p:xfrm>
        <a:graphic>
          <a:graphicData uri="http://schemas.openxmlformats.org/drawingml/2006/table">
            <a:tbl>
              <a:tblPr firstRow="1" bandRow="1">
                <a:tableStyleId>{5C22544A-7EE6-4342-B048-85BDC9FD1C3A}</a:tableStyleId>
              </a:tblPr>
              <a:tblGrid>
                <a:gridCol w="4587547"/>
                <a:gridCol w="4587547"/>
              </a:tblGrid>
              <a:tr h="669507">
                <a:tc>
                  <a:txBody>
                    <a:bodyPr/>
                    <a:lstStyle/>
                    <a:p>
                      <a:pPr algn="ctr"/>
                      <a:r>
                        <a:rPr lang="en-US" b="0" smtClean="0">
                          <a:latin typeface="Times New Roman" pitchFamily="18" charset="0"/>
                          <a:cs typeface="Times New Roman" pitchFamily="18" charset="0"/>
                        </a:rPr>
                        <a:t>Đối</a:t>
                      </a:r>
                      <a:r>
                        <a:rPr lang="en-US" b="0" baseline="0" smtClean="0">
                          <a:latin typeface="Times New Roman" pitchFamily="18" charset="0"/>
                          <a:cs typeface="Times New Roman" pitchFamily="18" charset="0"/>
                        </a:rPr>
                        <a:t> tượng do con người </a:t>
                      </a:r>
                    </a:p>
                    <a:p>
                      <a:pPr algn="ctr"/>
                      <a:r>
                        <a:rPr lang="en-US" b="0" baseline="0" smtClean="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smtClean="0">
                          <a:latin typeface="Times New Roman" pitchFamily="18" charset="0"/>
                          <a:cs typeface="Times New Roman" pitchFamily="18" charset="0"/>
                        </a:rPr>
                        <a:t>Đối</a:t>
                      </a:r>
                      <a:r>
                        <a:rPr lang="en-US" b="0" baseline="0" smtClean="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tr>
              <a:tr h="4205418">
                <a:tc>
                  <a:txBody>
                    <a:bodyPr/>
                    <a:lstStyle/>
                    <a:p>
                      <a:endParaRPr lang="en-US"/>
                    </a:p>
                  </a:txBody>
                  <a:tcPr/>
                </a:tc>
                <a:tc>
                  <a:txBody>
                    <a:bodyPr/>
                    <a:lstStyle/>
                    <a:p>
                      <a:endParaRPr lang="en-US"/>
                    </a:p>
                  </a:txBody>
                  <a:tcPr/>
                </a:tc>
              </a:tr>
            </a:tbl>
          </a:graphicData>
        </a:graphic>
      </p:graphicFrame>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a:t>
            </a:r>
            <a:r>
              <a:rPr lang="en-US" sz="2800" b="1" smtClean="0">
                <a:solidFill>
                  <a:srgbClr val="0000CC"/>
                </a:solidFill>
                <a:latin typeface="Times New Roman" pitchFamily="18" charset="0"/>
              </a:rPr>
              <a:t>TỰ NHIÊN VÀ CÔNG NGHỆ </a:t>
            </a:r>
            <a:r>
              <a:rPr lang="en-US" sz="2800" b="1" smtClean="0">
                <a:solidFill>
                  <a:srgbClr val="0000CC"/>
                </a:solidFill>
                <a:latin typeface="Times New Roman" pitchFamily="18" charset="0"/>
              </a:rPr>
              <a:t>(T1</a:t>
            </a:r>
            <a:r>
              <a:rPr lang="en-US" sz="2800" b="1" smtClean="0">
                <a:solidFill>
                  <a:srgbClr val="0000CC"/>
                </a:solidFill>
                <a:latin typeface="Times New Roman" pitchFamily="18" charset="0"/>
              </a:rPr>
              <a:t>)</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1. </a:t>
            </a:r>
            <a:r>
              <a:rPr lang="nl-NL" sz="3600" b="1" u="sng" smtClean="0">
                <a:solidFill>
                  <a:srgbClr val="FF0000"/>
                </a:solidFill>
                <a:latin typeface="Times New Roman" pitchFamily="18" charset="0"/>
                <a:cs typeface="Times New Roman" pitchFamily="18" charset="0"/>
              </a:rPr>
              <a:t>Đối tượng tự </a:t>
            </a:r>
            <a:r>
              <a:rPr lang="nl-NL" sz="3600" b="1" u="sng" smtClean="0">
                <a:solidFill>
                  <a:srgbClr val="FF0000"/>
                </a:solidFill>
                <a:latin typeface="Times New Roman" pitchFamily="18" charset="0"/>
                <a:cs typeface="Times New Roman" pitchFamily="18" charset="0"/>
              </a:rPr>
              <a:t>nhiên </a:t>
            </a:r>
            <a:r>
              <a:rPr lang="nl-NL" sz="3600" b="1" u="sng">
                <a:solidFill>
                  <a:srgbClr val="FF0000"/>
                </a:solidFill>
                <a:latin typeface="Times New Roman" pitchFamily="18" charset="0"/>
                <a:cs typeface="Times New Roman" pitchFamily="18" charset="0"/>
              </a:rPr>
              <a:t>và sản phẩm công nghệ.</a:t>
            </a:r>
            <a:endParaRPr lang="en-US" sz="3600" b="1" u="sng" smtClean="0">
              <a:solidFill>
                <a:srgbClr val="FF0000"/>
              </a:solidFill>
              <a:latin typeface="Times New Roman" pitchFamily="18" charset="0"/>
              <a:cs typeface="Times New Roman" pitchFamily="18" charset="0"/>
            </a:endParaRPr>
          </a:p>
        </p:txBody>
      </p:sp>
      <p:sp>
        <p:nvSpPr>
          <p:cNvPr id="47" name="TextBox 46"/>
          <p:cNvSpPr txBox="1"/>
          <p:nvPr/>
        </p:nvSpPr>
        <p:spPr>
          <a:xfrm>
            <a:off x="670719" y="2165765"/>
            <a:ext cx="15011400" cy="1200329"/>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Trong những đối tượng đó, đối tượng nào do con người làm ra, đối tượng nào không phải do con người làm ra?</a:t>
            </a:r>
            <a:endParaRPr lang="vi-VN" sz="3600" i="1" dirty="0">
              <a:solidFill>
                <a:srgbClr val="0000FF"/>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9776619" y="5738944"/>
            <a:ext cx="1866900" cy="2481975"/>
            <a:chOff x="1127920" y="3810001"/>
            <a:chExt cx="1866900" cy="248197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10001"/>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66020" y="5768756"/>
              <a:ext cx="1828800" cy="523220"/>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Cây xanh</a:t>
              </a:r>
              <a:endParaRPr lang="en-US" sz="2800" b="1">
                <a:solidFill>
                  <a:srgbClr val="0000FF"/>
                </a:solidFill>
                <a:latin typeface="Times New Roman" pitchFamily="18" charset="0"/>
                <a:cs typeface="Times New Roman" pitchFamily="18" charset="0"/>
              </a:endParaRPr>
            </a:p>
          </p:txBody>
        </p:sp>
      </p:grpSp>
      <p:grpSp>
        <p:nvGrpSpPr>
          <p:cNvPr id="10" name="Group 9"/>
          <p:cNvGrpSpPr/>
          <p:nvPr/>
        </p:nvGrpSpPr>
        <p:grpSpPr>
          <a:xfrm>
            <a:off x="10037512" y="3657600"/>
            <a:ext cx="1377407" cy="1605409"/>
            <a:chOff x="8541650" y="4471896"/>
            <a:chExt cx="1377407" cy="1605409"/>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653949" y="5538696"/>
              <a:ext cx="1265108" cy="538609"/>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Nón lá</a:t>
              </a:r>
              <a:endParaRPr lang="en-US" sz="2800" b="1">
                <a:solidFill>
                  <a:srgbClr val="0000FF"/>
                </a:solidFill>
                <a:latin typeface="Times New Roman" pitchFamily="18" charset="0"/>
                <a:cs typeface="Times New Roman" pitchFamily="18" charset="0"/>
              </a:endParaRPr>
            </a:p>
          </p:txBody>
        </p:sp>
      </p:grpSp>
      <p:grpSp>
        <p:nvGrpSpPr>
          <p:cNvPr id="9" name="Group 8"/>
          <p:cNvGrpSpPr/>
          <p:nvPr/>
        </p:nvGrpSpPr>
        <p:grpSpPr>
          <a:xfrm>
            <a:off x="11321959" y="3329040"/>
            <a:ext cx="2302760" cy="1700160"/>
            <a:chOff x="8004220" y="3954271"/>
            <a:chExt cx="2302760" cy="170016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437557" y="5115822"/>
              <a:ext cx="1641784" cy="538609"/>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Hòn đảo</a:t>
              </a:r>
              <a:endParaRPr lang="en-US" sz="2800" b="1">
                <a:solidFill>
                  <a:srgbClr val="0000FF"/>
                </a:solidFill>
                <a:latin typeface="Times New Roman" pitchFamily="18" charset="0"/>
                <a:cs typeface="Times New Roman" pitchFamily="18" charset="0"/>
              </a:endParaRPr>
            </a:p>
          </p:txBody>
        </p:sp>
      </p:grpSp>
      <p:grpSp>
        <p:nvGrpSpPr>
          <p:cNvPr id="7" name="Group 6"/>
          <p:cNvGrpSpPr/>
          <p:nvPr/>
        </p:nvGrpSpPr>
        <p:grpSpPr>
          <a:xfrm>
            <a:off x="13785645" y="3329040"/>
            <a:ext cx="1789470" cy="1933969"/>
            <a:chOff x="13718427" y="3980844"/>
            <a:chExt cx="1789470" cy="1933969"/>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3718427" y="5376204"/>
              <a:ext cx="1789470" cy="538609"/>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Đèn học</a:t>
              </a:r>
              <a:endParaRPr lang="en-US" sz="2800" b="1">
                <a:solidFill>
                  <a:srgbClr val="0000FF"/>
                </a:solidFill>
                <a:latin typeface="Times New Roman" pitchFamily="18" charset="0"/>
                <a:cs typeface="Times New Roman" pitchFamily="18" charset="0"/>
              </a:endParaRPr>
            </a:p>
          </p:txBody>
        </p:sp>
      </p:grpSp>
      <p:grpSp>
        <p:nvGrpSpPr>
          <p:cNvPr id="17" name="Group 16"/>
          <p:cNvGrpSpPr/>
          <p:nvPr/>
        </p:nvGrpSpPr>
        <p:grpSpPr>
          <a:xfrm>
            <a:off x="11619699" y="5867400"/>
            <a:ext cx="1776420" cy="2368908"/>
            <a:chOff x="11333073" y="6746305"/>
            <a:chExt cx="1776420" cy="2368908"/>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1333073" y="8576604"/>
              <a:ext cx="1776420" cy="538609"/>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Quạt điện</a:t>
              </a:r>
              <a:endParaRPr lang="en-US" sz="2800" b="1">
                <a:solidFill>
                  <a:srgbClr val="0000FF"/>
                </a:solidFill>
                <a:latin typeface="Times New Roman" pitchFamily="18" charset="0"/>
                <a:cs typeface="Times New Roman" pitchFamily="18" charset="0"/>
              </a:endParaRPr>
            </a:p>
          </p:txBody>
        </p:sp>
      </p:grpSp>
      <p:grpSp>
        <p:nvGrpSpPr>
          <p:cNvPr id="11" name="Group 10"/>
          <p:cNvGrpSpPr/>
          <p:nvPr/>
        </p:nvGrpSpPr>
        <p:grpSpPr>
          <a:xfrm>
            <a:off x="13328587" y="6091881"/>
            <a:ext cx="2505932" cy="2137719"/>
            <a:chOff x="13261369" y="6743685"/>
            <a:chExt cx="2505932" cy="2137719"/>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261369" y="8342795"/>
              <a:ext cx="2505932" cy="538609"/>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Máy thu hình</a:t>
              </a:r>
              <a:endParaRPr lang="en-US" sz="2800" b="1">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35615E-6 -3.61111E-6 L -0.55685 0.09566 " pathEditMode="relative" rAng="0" ptsTypes="AA">
                                      <p:cBhvr>
                                        <p:cTn id="6" dur="2000" fill="hold"/>
                                        <p:tgtEl>
                                          <p:spTgt spid="10"/>
                                        </p:tgtEl>
                                        <p:attrNameLst>
                                          <p:attrName>ppt_x</p:attrName>
                                          <p:attrName>ppt_y</p:attrName>
                                        </p:attrNameLst>
                                      </p:cBhvr>
                                      <p:rCtr x="-27843" y="477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2.43417E-6 -1.66667E-6 L -0.32241 0.12188 " pathEditMode="relative" rAng="0" ptsTypes="AA">
                                      <p:cBhvr>
                                        <p:cTn id="10" dur="2000" fill="hold"/>
                                        <p:tgtEl>
                                          <p:spTgt spid="9"/>
                                        </p:tgtEl>
                                        <p:attrNameLst>
                                          <p:attrName>ppt_x</p:attrName>
                                          <p:attrName>ppt_y</p:attrName>
                                        </p:attrNameLst>
                                      </p:cBhvr>
                                      <p:rCtr x="-16121" y="6094"/>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4.42169E-6 -1.66667E-6 L -0.68734 0.13021 " pathEditMode="relative" rAng="0" ptsTypes="AA">
                                      <p:cBhvr>
                                        <p:cTn id="14" dur="2000" fill="hold"/>
                                        <p:tgtEl>
                                          <p:spTgt spid="7"/>
                                        </p:tgtEl>
                                        <p:attrNameLst>
                                          <p:attrName>ppt_x</p:attrName>
                                          <p:attrName>ppt_y</p:attrName>
                                        </p:attrNameLst>
                                      </p:cBhvr>
                                      <p:rCtr x="-34367" y="651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87303E-6 1.94444E-6 L -0.21416 0.04496 " pathEditMode="relative" rAng="0" ptsTypes="AA">
                                      <p:cBhvr>
                                        <p:cTn id="18" dur="2000" fill="hold"/>
                                        <p:tgtEl>
                                          <p:spTgt spid="23"/>
                                        </p:tgtEl>
                                        <p:attrNameLst>
                                          <p:attrName>ppt_x</p:attrName>
                                          <p:attrName>ppt_y</p:attrName>
                                        </p:attrNameLst>
                                      </p:cBhvr>
                                      <p:rCtr x="-10708" y="224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3.07002E-6 -5.55556E-7 L -0.67095 0.03715 " pathEditMode="relative" rAng="0" ptsTypes="AA">
                                      <p:cBhvr>
                                        <p:cTn id="22" dur="2000" fill="hold"/>
                                        <p:tgtEl>
                                          <p:spTgt spid="17"/>
                                        </p:tgtEl>
                                        <p:attrNameLst>
                                          <p:attrName>ppt_x</p:attrName>
                                          <p:attrName>ppt_y</p:attrName>
                                        </p:attrNameLst>
                                      </p:cBhvr>
                                      <p:rCtr x="-33548" y="1858"/>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1.99922E-6 3.88889E-6 L -0.67662 0.03368 " pathEditMode="relative" rAng="0" ptsTypes="AA">
                                      <p:cBhvr>
                                        <p:cTn id="26" dur="2000" fill="hold"/>
                                        <p:tgtEl>
                                          <p:spTgt spid="11"/>
                                        </p:tgtEl>
                                        <p:attrNameLst>
                                          <p:attrName>ppt_x</p:attrName>
                                          <p:attrName>ppt_y</p:attrName>
                                        </p:attrNameLst>
                                      </p:cBhvr>
                                      <p:rCtr x="-33831" y="16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a:t>
            </a:r>
            <a:r>
              <a:rPr lang="en-US" sz="2800" b="1" smtClean="0">
                <a:solidFill>
                  <a:srgbClr val="0000CC"/>
                </a:solidFill>
                <a:latin typeface="Times New Roman" pitchFamily="18" charset="0"/>
              </a:rPr>
              <a:t>TỰ NHIÊN VÀ CÔNG NGHỆ </a:t>
            </a:r>
            <a:r>
              <a:rPr lang="en-US" sz="2800" b="1" smtClean="0">
                <a:solidFill>
                  <a:srgbClr val="0000CC"/>
                </a:solidFill>
                <a:latin typeface="Times New Roman" pitchFamily="18" charset="0"/>
              </a:rPr>
              <a:t>(T1</a:t>
            </a:r>
            <a:r>
              <a:rPr lang="en-US" sz="2800" b="1" smtClean="0">
                <a:solidFill>
                  <a:srgbClr val="0000CC"/>
                </a:solidFill>
                <a:latin typeface="Times New Roman" pitchFamily="18" charset="0"/>
              </a:rPr>
              <a:t>)</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1. </a:t>
            </a:r>
            <a:r>
              <a:rPr lang="nl-NL" sz="3600" b="1" u="sng" smtClean="0">
                <a:solidFill>
                  <a:srgbClr val="FF0000"/>
                </a:solidFill>
                <a:latin typeface="Times New Roman" pitchFamily="18" charset="0"/>
                <a:cs typeface="Times New Roman" pitchFamily="18" charset="0"/>
              </a:rPr>
              <a:t>Đối tượng tự </a:t>
            </a:r>
            <a:r>
              <a:rPr lang="nl-NL" sz="3600" b="1" u="sng" smtClean="0">
                <a:solidFill>
                  <a:srgbClr val="FF0000"/>
                </a:solidFill>
                <a:latin typeface="Times New Roman" pitchFamily="18" charset="0"/>
                <a:cs typeface="Times New Roman" pitchFamily="18" charset="0"/>
              </a:rPr>
              <a:t>nhiên </a:t>
            </a:r>
            <a:r>
              <a:rPr lang="nl-NL" sz="3600" b="1" u="sng">
                <a:solidFill>
                  <a:srgbClr val="FF0000"/>
                </a:solidFill>
                <a:latin typeface="Times New Roman" pitchFamily="18" charset="0"/>
                <a:cs typeface="Times New Roman" pitchFamily="18" charset="0"/>
              </a:rPr>
              <a:t>và sản phẩm công nghệ.</a:t>
            </a:r>
            <a:endParaRPr lang="en-US" sz="3600" b="1" u="sng" smtClean="0">
              <a:solidFill>
                <a:srgbClr val="FF0000"/>
              </a:solidFill>
              <a:latin typeface="Times New Roman" pitchFamily="18" charset="0"/>
              <a:cs typeface="Times New Roman" pitchFamily="18"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540163061"/>
              </p:ext>
            </p:extLst>
          </p:nvPr>
        </p:nvGraphicFramePr>
        <p:xfrm>
          <a:off x="6385719" y="2514600"/>
          <a:ext cx="9175094" cy="6019800"/>
        </p:xfrm>
        <a:graphic>
          <a:graphicData uri="http://schemas.openxmlformats.org/drawingml/2006/table">
            <a:tbl>
              <a:tblPr firstRow="1" bandRow="1">
                <a:tableStyleId>{5C22544A-7EE6-4342-B048-85BDC9FD1C3A}</a:tableStyleId>
              </a:tblPr>
              <a:tblGrid>
                <a:gridCol w="4587547"/>
                <a:gridCol w="4587547"/>
              </a:tblGrid>
              <a:tr h="669507">
                <a:tc>
                  <a:txBody>
                    <a:bodyPr/>
                    <a:lstStyle/>
                    <a:p>
                      <a:pPr algn="ctr"/>
                      <a:r>
                        <a:rPr lang="en-US" b="0" smtClean="0">
                          <a:latin typeface="Times New Roman" pitchFamily="18" charset="0"/>
                          <a:cs typeface="Times New Roman" pitchFamily="18" charset="0"/>
                        </a:rPr>
                        <a:t>Đối</a:t>
                      </a:r>
                      <a:r>
                        <a:rPr lang="en-US" b="0" baseline="0" smtClean="0">
                          <a:latin typeface="Times New Roman" pitchFamily="18" charset="0"/>
                          <a:cs typeface="Times New Roman" pitchFamily="18" charset="0"/>
                        </a:rPr>
                        <a:t> tượng do con người </a:t>
                      </a:r>
                    </a:p>
                    <a:p>
                      <a:pPr algn="ctr"/>
                      <a:r>
                        <a:rPr lang="en-US" b="0" baseline="0" smtClean="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smtClean="0">
                          <a:latin typeface="Times New Roman" pitchFamily="18" charset="0"/>
                          <a:cs typeface="Times New Roman" pitchFamily="18" charset="0"/>
                        </a:rPr>
                        <a:t>Đối</a:t>
                      </a:r>
                      <a:r>
                        <a:rPr lang="en-US" b="0" baseline="0" smtClean="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tr>
              <a:tr h="5044440">
                <a:tc>
                  <a:txBody>
                    <a:bodyPr/>
                    <a:lstStyle/>
                    <a:p>
                      <a:endParaRPr lang="en-US"/>
                    </a:p>
                  </a:txBody>
                  <a:tcPr/>
                </a:tc>
                <a:tc>
                  <a:txBody>
                    <a:bodyPr/>
                    <a:lstStyle/>
                    <a:p>
                      <a:endParaRPr lang="en-US"/>
                    </a:p>
                  </a:txBody>
                  <a:tcPr/>
                </a:tc>
              </a:tr>
            </a:tbl>
          </a:graphicData>
        </a:graphic>
      </p:graphicFrame>
      <p:grpSp>
        <p:nvGrpSpPr>
          <p:cNvPr id="30" name="Group 29"/>
          <p:cNvGrpSpPr/>
          <p:nvPr/>
        </p:nvGrpSpPr>
        <p:grpSpPr>
          <a:xfrm>
            <a:off x="12592535" y="5650574"/>
            <a:ext cx="1866900" cy="2591673"/>
            <a:chOff x="1127920" y="3808379"/>
            <a:chExt cx="1866900" cy="2591673"/>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08379"/>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66020" y="5876832"/>
              <a:ext cx="1828800" cy="523220"/>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Cây xanh</a:t>
              </a:r>
              <a:endParaRPr lang="en-US" sz="2800" b="1">
                <a:solidFill>
                  <a:srgbClr val="0000FF"/>
                </a:solidFill>
                <a:latin typeface="Times New Roman" pitchFamily="18" charset="0"/>
                <a:cs typeface="Times New Roman" pitchFamily="18" charset="0"/>
              </a:endParaRPr>
            </a:p>
          </p:txBody>
        </p:sp>
      </p:grpSp>
      <p:grpSp>
        <p:nvGrpSpPr>
          <p:cNvPr id="33" name="Group 32"/>
          <p:cNvGrpSpPr/>
          <p:nvPr/>
        </p:nvGrpSpPr>
        <p:grpSpPr>
          <a:xfrm>
            <a:off x="6764845" y="3687886"/>
            <a:ext cx="1377407" cy="1605409"/>
            <a:chOff x="8541650" y="4471896"/>
            <a:chExt cx="1377407" cy="1605409"/>
          </a:xfrm>
        </p:grpSpPr>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653949" y="5538696"/>
              <a:ext cx="1265108" cy="538609"/>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Nón lá</a:t>
              </a:r>
              <a:endParaRPr lang="en-US" sz="2800" b="1">
                <a:solidFill>
                  <a:srgbClr val="0000FF"/>
                </a:solidFill>
                <a:latin typeface="Times New Roman" pitchFamily="18" charset="0"/>
                <a:cs typeface="Times New Roman" pitchFamily="18" charset="0"/>
              </a:endParaRPr>
            </a:p>
          </p:txBody>
        </p:sp>
      </p:grpSp>
      <p:grpSp>
        <p:nvGrpSpPr>
          <p:cNvPr id="36" name="Group 35"/>
          <p:cNvGrpSpPr/>
          <p:nvPr/>
        </p:nvGrpSpPr>
        <p:grpSpPr>
          <a:xfrm>
            <a:off x="12204601" y="3708392"/>
            <a:ext cx="2302760" cy="1854208"/>
            <a:chOff x="8004220" y="3954271"/>
            <a:chExt cx="2302760" cy="1854208"/>
          </a:xfrm>
        </p:grpSpPr>
        <p:pic>
          <p:nvPicPr>
            <p:cNvPr id="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8392154" y="5269870"/>
              <a:ext cx="1641784" cy="538609"/>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Hòn đảo</a:t>
              </a:r>
              <a:endParaRPr lang="en-US" sz="2800" b="1">
                <a:solidFill>
                  <a:srgbClr val="0000FF"/>
                </a:solidFill>
                <a:latin typeface="Times New Roman" pitchFamily="18" charset="0"/>
                <a:cs typeface="Times New Roman" pitchFamily="18" charset="0"/>
              </a:endParaRPr>
            </a:p>
          </p:txBody>
        </p:sp>
      </p:grpSp>
      <p:grpSp>
        <p:nvGrpSpPr>
          <p:cNvPr id="39" name="Group 38"/>
          <p:cNvGrpSpPr/>
          <p:nvPr/>
        </p:nvGrpSpPr>
        <p:grpSpPr>
          <a:xfrm>
            <a:off x="6614319" y="6091881"/>
            <a:ext cx="1789470" cy="2137719"/>
            <a:chOff x="13486725" y="3980844"/>
            <a:chExt cx="1789470" cy="2137719"/>
          </a:xfrm>
        </p:grpSpPr>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13486725" y="5579954"/>
              <a:ext cx="1789470" cy="538609"/>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Đèn học</a:t>
              </a:r>
              <a:endParaRPr lang="en-US" sz="2800" b="1">
                <a:solidFill>
                  <a:srgbClr val="0000FF"/>
                </a:solidFill>
                <a:latin typeface="Times New Roman" pitchFamily="18" charset="0"/>
                <a:cs typeface="Times New Roman" pitchFamily="18" charset="0"/>
              </a:endParaRPr>
            </a:p>
          </p:txBody>
        </p:sp>
      </p:grpSp>
      <p:grpSp>
        <p:nvGrpSpPr>
          <p:cNvPr id="42" name="Group 41"/>
          <p:cNvGrpSpPr/>
          <p:nvPr/>
        </p:nvGrpSpPr>
        <p:grpSpPr>
          <a:xfrm>
            <a:off x="9128919" y="3575441"/>
            <a:ext cx="1776420" cy="2368908"/>
            <a:chOff x="11333073" y="6746305"/>
            <a:chExt cx="1776420" cy="2368908"/>
          </a:xfrm>
        </p:grpSpPr>
        <p:pic>
          <p:nvPicPr>
            <p:cNvPr id="4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11333073" y="8576604"/>
              <a:ext cx="1776420" cy="538609"/>
            </a:xfrm>
            <a:prstGeom prst="rect">
              <a:avLst/>
            </a:prstGeom>
            <a:noFill/>
          </p:spPr>
          <p:txBody>
            <a:bodyPr wrap="square" rtlCol="0">
              <a:spAutoFit/>
            </a:bodyPr>
            <a:lstStyle/>
            <a:p>
              <a:r>
                <a:rPr lang="en-US" sz="2800" b="1" smtClean="0">
                  <a:solidFill>
                    <a:srgbClr val="0000FF"/>
                  </a:solidFill>
                  <a:latin typeface="Times New Roman" pitchFamily="18" charset="0"/>
                  <a:cs typeface="Times New Roman" pitchFamily="18" charset="0"/>
                </a:rPr>
                <a:t>Quạt điện</a:t>
              </a:r>
              <a:endParaRPr lang="en-US" sz="2800" b="1">
                <a:solidFill>
                  <a:srgbClr val="0000FF"/>
                </a:solidFill>
                <a:latin typeface="Times New Roman" pitchFamily="18" charset="0"/>
                <a:cs typeface="Times New Roman" pitchFamily="18" charset="0"/>
              </a:endParaRPr>
            </a:p>
          </p:txBody>
        </p:sp>
      </p:grpSp>
      <p:grpSp>
        <p:nvGrpSpPr>
          <p:cNvPr id="48" name="Group 47"/>
          <p:cNvGrpSpPr/>
          <p:nvPr/>
        </p:nvGrpSpPr>
        <p:grpSpPr>
          <a:xfrm>
            <a:off x="8561753" y="6115944"/>
            <a:ext cx="2505932" cy="2137719"/>
            <a:chOff x="13261369" y="6743685"/>
            <a:chExt cx="2505932" cy="2137719"/>
          </a:xfrm>
        </p:grpSpPr>
        <p:pic>
          <p:nvPicPr>
            <p:cNvPr id="4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3261369" y="8342795"/>
              <a:ext cx="2505932" cy="538609"/>
            </a:xfrm>
            <a:prstGeom prst="rect">
              <a:avLst/>
            </a:prstGeom>
            <a:noFill/>
          </p:spPr>
          <p:txBody>
            <a:bodyPr wrap="square" rtlCol="0">
              <a:spAutoFit/>
            </a:bodyPr>
            <a:lstStyle/>
            <a:p>
              <a:pPr algn="ctr"/>
              <a:r>
                <a:rPr lang="en-US" sz="2800" b="1" smtClean="0">
                  <a:solidFill>
                    <a:srgbClr val="0000FF"/>
                  </a:solidFill>
                  <a:latin typeface="Times New Roman" pitchFamily="18" charset="0"/>
                  <a:cs typeface="Times New Roman" pitchFamily="18" charset="0"/>
                </a:rPr>
                <a:t>Máy thu hình</a:t>
              </a:r>
              <a:endParaRPr lang="en-US" sz="2800" b="1">
                <a:solidFill>
                  <a:srgbClr val="0000FF"/>
                </a:solidFill>
                <a:latin typeface="Times New Roman" pitchFamily="18" charset="0"/>
                <a:cs typeface="Times New Roman" pitchFamily="18" charset="0"/>
              </a:endParaRPr>
            </a:p>
          </p:txBody>
        </p:sp>
      </p:grpSp>
      <p:sp>
        <p:nvSpPr>
          <p:cNvPr id="51" name="TextBox 50"/>
          <p:cNvSpPr txBox="1"/>
          <p:nvPr/>
        </p:nvSpPr>
        <p:spPr>
          <a:xfrm>
            <a:off x="594519" y="3248085"/>
            <a:ext cx="5562600" cy="4524315"/>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a:t>
            </a:r>
            <a:r>
              <a:rPr lang="en-US" sz="2800" b="1" smtClean="0">
                <a:solidFill>
                  <a:srgbClr val="0000CC"/>
                </a:solidFill>
                <a:latin typeface="Times New Roman" pitchFamily="18" charset="0"/>
              </a:rPr>
              <a:t>TỰ NHIÊN VÀ CÔNG NGHỆ </a:t>
            </a:r>
            <a:r>
              <a:rPr lang="en-US" sz="2800" b="1" smtClean="0">
                <a:solidFill>
                  <a:srgbClr val="0000CC"/>
                </a:solidFill>
                <a:latin typeface="Times New Roman" pitchFamily="18" charset="0"/>
              </a:rPr>
              <a:t>(T1</a:t>
            </a:r>
            <a:r>
              <a:rPr lang="en-US" sz="2800" b="1" smtClean="0">
                <a:solidFill>
                  <a:srgbClr val="0000CC"/>
                </a:solidFill>
                <a:latin typeface="Times New Roman" pitchFamily="18" charset="0"/>
              </a:rPr>
              <a:t>)</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r>
              <a:rPr lang="nl-NL" sz="3600" b="1" u="sng" smtClean="0">
                <a:solidFill>
                  <a:srgbClr val="FF0000"/>
                </a:solidFill>
                <a:latin typeface="Times New Roman" pitchFamily="18" charset="0"/>
                <a:cs typeface="Times New Roman" pitchFamily="18" charset="0"/>
              </a:rPr>
              <a:t>.</a:t>
            </a:r>
            <a:endParaRPr lang="en-US" sz="3600" b="1" u="sng" smtClean="0">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30207" b="17535"/>
          <a:stretch/>
        </p:blipFill>
        <p:spPr bwMode="auto">
          <a:xfrm>
            <a:off x="823119" y="3962400"/>
            <a:ext cx="7639565" cy="4724400"/>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987181" y="4279232"/>
            <a:ext cx="6781800" cy="4090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201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a:t>
            </a:r>
            <a:r>
              <a:rPr lang="en-US" sz="2800" b="1" smtClean="0">
                <a:solidFill>
                  <a:srgbClr val="0000CC"/>
                </a:solidFill>
                <a:latin typeface="Times New Roman" pitchFamily="18" charset="0"/>
              </a:rPr>
              <a:t>TỰ NHIÊN VÀ CÔNG NGHỆ </a:t>
            </a:r>
            <a:r>
              <a:rPr lang="en-US" sz="2800" b="1" smtClean="0">
                <a:solidFill>
                  <a:srgbClr val="0000CC"/>
                </a:solidFill>
                <a:latin typeface="Times New Roman" pitchFamily="18" charset="0"/>
              </a:rPr>
              <a:t>(T1</a:t>
            </a:r>
            <a:r>
              <a:rPr lang="en-US" sz="2800" b="1" smtClean="0">
                <a:solidFill>
                  <a:srgbClr val="0000CC"/>
                </a:solidFill>
                <a:latin typeface="Times New Roman" pitchFamily="18" charset="0"/>
              </a:rPr>
              <a:t>)</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r>
              <a:rPr lang="nl-NL" sz="3600" b="1" u="sng" smtClean="0">
                <a:solidFill>
                  <a:srgbClr val="FF0000"/>
                </a:solidFill>
                <a:latin typeface="Times New Roman" pitchFamily="18" charset="0"/>
                <a:cs typeface="Times New Roman" pitchFamily="18" charset="0"/>
              </a:rPr>
              <a:t>.</a:t>
            </a:r>
            <a:endParaRPr lang="en-US" sz="3600" b="1" u="sng" smtClean="0">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50679" b="44512"/>
          <a:stretch/>
        </p:blipFill>
        <p:spPr bwMode="auto">
          <a:xfrm>
            <a:off x="575427" y="3903968"/>
            <a:ext cx="4972092" cy="341123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1283" t="28511" r="30207" b="45565"/>
          <a:stretch/>
        </p:blipFill>
        <p:spPr bwMode="auto">
          <a:xfrm>
            <a:off x="6186061" y="3904184"/>
            <a:ext cx="4543058" cy="341101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30447" t="55488" r="50741" b="17535"/>
          <a:stretch/>
        </p:blipFill>
        <p:spPr bwMode="auto">
          <a:xfrm>
            <a:off x="10805319" y="3904184"/>
            <a:ext cx="4800600" cy="3563416"/>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1966119" y="7439656"/>
            <a:ext cx="2667000" cy="646331"/>
          </a:xfrm>
          <a:prstGeom prst="rect">
            <a:avLst/>
          </a:prstGeom>
          <a:noFill/>
        </p:spPr>
        <p:txBody>
          <a:bodyPr wrap="square" rtlCol="0">
            <a:spAutoFit/>
          </a:bodyPr>
          <a:lstStyle/>
          <a:p>
            <a:pPr indent="457200" algn="just"/>
            <a:r>
              <a:rPr lang="nl-NL" sz="3600" b="1" smtClean="0">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928519" y="7507069"/>
            <a:ext cx="4953000" cy="646331"/>
          </a:xfrm>
          <a:prstGeom prst="rect">
            <a:avLst/>
          </a:prstGeom>
          <a:noFill/>
        </p:spPr>
        <p:txBody>
          <a:bodyPr wrap="square" rtlCol="0">
            <a:spAutoFit/>
          </a:bodyPr>
          <a:lstStyle/>
          <a:p>
            <a:pPr indent="457200" algn="just"/>
            <a:r>
              <a:rPr lang="nl-NL" sz="3600" b="1" smtClean="0">
                <a:solidFill>
                  <a:srgbClr val="FF0000"/>
                </a:solidFill>
                <a:latin typeface="Times New Roman" pitchFamily="18" charset="0"/>
                <a:cs typeface="Times New Roman" pitchFamily="18" charset="0"/>
              </a:rPr>
              <a:t>Bảo quản thực phẩm</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176919" y="7462162"/>
            <a:ext cx="2667000" cy="646331"/>
          </a:xfrm>
          <a:prstGeom prst="rect">
            <a:avLst/>
          </a:prstGeom>
          <a:noFill/>
        </p:spPr>
        <p:txBody>
          <a:bodyPr wrap="square" rtlCol="0">
            <a:spAutoFit/>
          </a:bodyPr>
          <a:lstStyle/>
          <a:p>
            <a:pPr indent="457200" algn="just"/>
            <a:r>
              <a:rPr lang="nl-NL" sz="3600" b="1" smtClean="0">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a:t>
            </a:r>
            <a:r>
              <a:rPr lang="en-US" sz="2800" b="1" smtClean="0">
                <a:solidFill>
                  <a:srgbClr val="0000CC"/>
                </a:solidFill>
                <a:latin typeface="Times New Roman" pitchFamily="18" charset="0"/>
              </a:rPr>
              <a:t>TỰ NHIÊN VÀ CÔNG NGHỆ </a:t>
            </a:r>
            <a:r>
              <a:rPr lang="en-US" sz="2800" b="1" smtClean="0">
                <a:solidFill>
                  <a:srgbClr val="0000CC"/>
                </a:solidFill>
                <a:latin typeface="Times New Roman" pitchFamily="18" charset="0"/>
              </a:rPr>
              <a:t>(T1</a:t>
            </a:r>
            <a:r>
              <a:rPr lang="en-US" sz="2800" b="1" smtClean="0">
                <a:solidFill>
                  <a:srgbClr val="0000CC"/>
                </a:solidFill>
                <a:latin typeface="Times New Roman" pitchFamily="18" charset="0"/>
              </a:rPr>
              <a:t>)</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smtClean="0">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r>
              <a:rPr lang="nl-NL" sz="3600" b="1" u="sng" smtClean="0">
                <a:solidFill>
                  <a:srgbClr val="FF0000"/>
                </a:solidFill>
                <a:latin typeface="Times New Roman" pitchFamily="18" charset="0"/>
                <a:cs typeface="Times New Roman" pitchFamily="18" charset="0"/>
              </a:rPr>
              <a:t>.</a:t>
            </a:r>
            <a:endParaRPr lang="en-US" sz="3600" b="1" u="sng" smtClean="0">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51368" t="55488" r="30207" b="17535"/>
          <a:stretch/>
        </p:blipFill>
        <p:spPr bwMode="auto">
          <a:xfrm>
            <a:off x="1279521" y="4049037"/>
            <a:ext cx="6174028" cy="3863236"/>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537997" y="4014590"/>
            <a:ext cx="5848721" cy="3605409"/>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2575719" y="7912273"/>
            <a:ext cx="2667000" cy="646331"/>
          </a:xfrm>
          <a:prstGeom prst="rect">
            <a:avLst/>
          </a:prstGeom>
          <a:noFill/>
        </p:spPr>
        <p:txBody>
          <a:bodyPr wrap="square" rtlCol="0">
            <a:spAutoFit/>
          </a:bodyPr>
          <a:lstStyle/>
          <a:p>
            <a:pPr algn="ctr"/>
            <a:r>
              <a:rPr lang="nl-NL" sz="3600" b="1" smtClean="0">
                <a:solidFill>
                  <a:srgbClr val="FF0000"/>
                </a:solidFill>
                <a:latin typeface="Times New Roman" pitchFamily="18" charset="0"/>
                <a:cs typeface="Times New Roman" pitchFamily="18" charset="0"/>
              </a:rPr>
              <a:t>Làm mát</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348119" y="7696200"/>
            <a:ext cx="2971800" cy="646331"/>
          </a:xfrm>
          <a:prstGeom prst="rect">
            <a:avLst/>
          </a:prstGeom>
          <a:noFill/>
        </p:spPr>
        <p:txBody>
          <a:bodyPr wrap="square" rtlCol="0">
            <a:spAutoFit/>
          </a:bodyPr>
          <a:lstStyle/>
          <a:p>
            <a:pPr algn="ctr"/>
            <a:r>
              <a:rPr lang="nl-NL" sz="3600" b="1" smtClean="0">
                <a:solidFill>
                  <a:srgbClr val="FF0000"/>
                </a:solidFill>
                <a:latin typeface="Times New Roman" pitchFamily="18" charset="0"/>
                <a:cs typeface="Times New Roman" pitchFamily="18" charset="0"/>
              </a:rPr>
              <a:t>Chiếu sáng</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8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38405925"/>
              </p:ext>
            </p:extLst>
          </p:nvPr>
        </p:nvGraphicFramePr>
        <p:xfrm>
          <a:off x="823119" y="3886200"/>
          <a:ext cx="14782800" cy="2438400"/>
        </p:xfrm>
        <a:graphic>
          <a:graphicData uri="http://schemas.openxmlformats.org/drawingml/2006/table">
            <a:tbl>
              <a:tblPr firstRow="1" bandRow="1">
                <a:tableStyleId>{5C22544A-7EE6-4342-B048-85BDC9FD1C3A}</a:tableStyleId>
              </a:tblPr>
              <a:tblGrid>
                <a:gridCol w="2956560"/>
                <a:gridCol w="2956560"/>
                <a:gridCol w="2956560"/>
                <a:gridCol w="2956560"/>
                <a:gridCol w="2956560"/>
              </a:tblGrid>
              <a:tr h="1065508">
                <a:tc>
                  <a:txBody>
                    <a:bodyPr/>
                    <a:lstStyle/>
                    <a:p>
                      <a:pPr algn="ctr"/>
                      <a:r>
                        <a:rPr lang="en-US" smtClean="0">
                          <a:latin typeface="Times New Roman" pitchFamily="18" charset="0"/>
                          <a:cs typeface="Times New Roman" pitchFamily="18" charset="0"/>
                        </a:rPr>
                        <a:t>Làm</a:t>
                      </a:r>
                      <a:r>
                        <a:rPr lang="en-US" baseline="0" smtClean="0">
                          <a:latin typeface="Times New Roman" pitchFamily="18" charset="0"/>
                          <a:cs typeface="Times New Roman" pitchFamily="18" charset="0"/>
                        </a:rPr>
                        <a:t> mát căn phòng</a:t>
                      </a:r>
                      <a:endParaRPr lang="en-US">
                        <a:latin typeface="Times New Roman" pitchFamily="18" charset="0"/>
                        <a:cs typeface="Times New Roman" pitchFamily="18" charset="0"/>
                      </a:endParaRPr>
                    </a:p>
                  </a:txBody>
                  <a:tcPr>
                    <a:solidFill>
                      <a:srgbClr val="0000FF"/>
                    </a:solidFill>
                  </a:tcPr>
                </a:tc>
                <a:tc>
                  <a:txBody>
                    <a:bodyPr/>
                    <a:lstStyle/>
                    <a:p>
                      <a:pPr algn="ctr"/>
                      <a:r>
                        <a:rPr lang="en-US" smtClean="0">
                          <a:latin typeface="Times New Roman" pitchFamily="18" charset="0"/>
                          <a:cs typeface="Times New Roman" pitchFamily="18" charset="0"/>
                        </a:rPr>
                        <a:t>Chiếu sáng</a:t>
                      </a:r>
                      <a:r>
                        <a:rPr lang="en-US" baseline="0" smtClean="0">
                          <a:latin typeface="Times New Roman" pitchFamily="18" charset="0"/>
                          <a:cs typeface="Times New Roman" pitchFamily="18" charset="0"/>
                        </a:rPr>
                        <a:t> </a:t>
                      </a:r>
                      <a:r>
                        <a:rPr lang="en-US" smtClean="0">
                          <a:latin typeface="Times New Roman" pitchFamily="18" charset="0"/>
                          <a:cs typeface="Times New Roman" pitchFamily="18" charset="0"/>
                        </a:rPr>
                        <a:t>căn</a:t>
                      </a:r>
                      <a:r>
                        <a:rPr lang="en-US" baseline="0" smtClean="0">
                          <a:latin typeface="Times New Roman" pitchFamily="18" charset="0"/>
                          <a:cs typeface="Times New Roman" pitchFamily="18" charset="0"/>
                        </a:rPr>
                        <a:t> phòng</a:t>
                      </a:r>
                      <a:endParaRPr lang="en-US">
                        <a:latin typeface="Times New Roman" pitchFamily="18" charset="0"/>
                        <a:cs typeface="Times New Roman" pitchFamily="18" charset="0"/>
                      </a:endParaRPr>
                    </a:p>
                  </a:txBody>
                  <a:tcPr>
                    <a:solidFill>
                      <a:srgbClr val="00B050"/>
                    </a:solidFill>
                  </a:tcPr>
                </a:tc>
                <a:tc>
                  <a:txBody>
                    <a:bodyPr/>
                    <a:lstStyle/>
                    <a:p>
                      <a:pPr algn="ctr"/>
                      <a:r>
                        <a:rPr lang="en-US" smtClean="0">
                          <a:latin typeface="Times New Roman" pitchFamily="18" charset="0"/>
                          <a:cs typeface="Times New Roman" pitchFamily="18" charset="0"/>
                        </a:rPr>
                        <a:t>Cất</a:t>
                      </a:r>
                      <a:r>
                        <a:rPr lang="en-US" baseline="0" smtClean="0">
                          <a:latin typeface="Times New Roman" pitchFamily="18" charset="0"/>
                          <a:cs typeface="Times New Roman" pitchFamily="18" charset="0"/>
                        </a:rPr>
                        <a:t> giữ và giảo quan thức ăn</a:t>
                      </a:r>
                      <a:endParaRPr lang="en-US">
                        <a:latin typeface="Times New Roman" pitchFamily="18" charset="0"/>
                        <a:cs typeface="Times New Roman" pitchFamily="18" charset="0"/>
                      </a:endParaRPr>
                    </a:p>
                  </a:txBody>
                  <a:tcPr>
                    <a:solidFill>
                      <a:srgbClr val="FF3399"/>
                    </a:solidFill>
                  </a:tcPr>
                </a:tc>
                <a:tc>
                  <a:txBody>
                    <a:bodyPr/>
                    <a:lstStyle/>
                    <a:p>
                      <a:pPr algn="ctr"/>
                      <a:r>
                        <a:rPr lang="en-US" smtClean="0">
                          <a:latin typeface="Times New Roman" pitchFamily="18" charset="0"/>
                          <a:cs typeface="Times New Roman" pitchFamily="18" charset="0"/>
                        </a:rPr>
                        <a:t>Chiếu</a:t>
                      </a:r>
                      <a:r>
                        <a:rPr lang="en-US" baseline="0" smtClean="0">
                          <a:latin typeface="Times New Roman" pitchFamily="18" charset="0"/>
                          <a:cs typeface="Times New Roman" pitchFamily="18" charset="0"/>
                        </a:rPr>
                        <a:t> những bộ phim hay</a:t>
                      </a:r>
                      <a:endParaRPr lang="en-US">
                        <a:latin typeface="Times New Roman" pitchFamily="18" charset="0"/>
                        <a:cs typeface="Times New Roman" pitchFamily="18" charset="0"/>
                      </a:endParaRPr>
                    </a:p>
                  </a:txBody>
                  <a:tcPr>
                    <a:solidFill>
                      <a:srgbClr val="FFDB69"/>
                    </a:solidFill>
                  </a:tcPr>
                </a:tc>
                <a:tc>
                  <a:txBody>
                    <a:bodyPr/>
                    <a:lstStyle/>
                    <a:p>
                      <a:pPr algn="ctr"/>
                      <a:r>
                        <a:rPr lang="en-US" smtClean="0">
                          <a:latin typeface="Times New Roman" pitchFamily="18" charset="0"/>
                          <a:cs typeface="Times New Roman" pitchFamily="18" charset="0"/>
                        </a:rPr>
                        <a:t>Làm</a:t>
                      </a:r>
                      <a:r>
                        <a:rPr lang="en-US" baseline="0" smtClean="0">
                          <a:latin typeface="Times New Roman" pitchFamily="18" charset="0"/>
                          <a:cs typeface="Times New Roman" pitchFamily="18" charset="0"/>
                        </a:rPr>
                        <a:t> nóng thức ăn</a:t>
                      </a:r>
                      <a:endParaRPr lang="en-US">
                        <a:latin typeface="Times New Roman" pitchFamily="18" charset="0"/>
                        <a:cs typeface="Times New Roman" pitchFamily="18" charset="0"/>
                      </a:endParaRPr>
                    </a:p>
                  </a:txBody>
                  <a:tcPr>
                    <a:solidFill>
                      <a:schemeClr val="accent6">
                        <a:lumMod val="75000"/>
                      </a:schemeClr>
                    </a:solidFill>
                  </a:tcPr>
                </a:tc>
              </a:tr>
              <a:tr h="13728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CÔNG NGHỆ</a:t>
                </a:r>
                <a:endParaRPr lang="en-US" sz="2400" b="1">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Bài 1: </a:t>
            </a:r>
            <a:r>
              <a:rPr lang="en-US" sz="2800" b="1" smtClean="0">
                <a:solidFill>
                  <a:srgbClr val="0000CC"/>
                </a:solidFill>
                <a:latin typeface="Times New Roman" pitchFamily="18" charset="0"/>
              </a:rPr>
              <a:t>TỰ NHIÊN VÀ CÔNG NGHỆ </a:t>
            </a:r>
            <a:r>
              <a:rPr lang="en-US" sz="2800" b="1" smtClean="0">
                <a:solidFill>
                  <a:srgbClr val="0000CC"/>
                </a:solidFill>
                <a:latin typeface="Times New Roman" pitchFamily="18" charset="0"/>
              </a:rPr>
              <a:t>(T1</a:t>
            </a:r>
            <a:r>
              <a:rPr lang="en-US" sz="2800" b="1" smtClean="0">
                <a:solidFill>
                  <a:srgbClr val="0000CC"/>
                </a:solidFill>
                <a:latin typeface="Times New Roman" pitchFamily="18" charset="0"/>
              </a:rPr>
              <a:t>)</a:t>
            </a:r>
          </a:p>
        </p:txBody>
      </p:sp>
      <p:sp>
        <p:nvSpPr>
          <p:cNvPr id="46" name="Text Box 14"/>
          <p:cNvSpPr txBox="1">
            <a:spLocks noChangeArrowheads="1"/>
          </p:cNvSpPr>
          <p:nvPr/>
        </p:nvSpPr>
        <p:spPr bwMode="auto">
          <a:xfrm>
            <a:off x="958183" y="1524000"/>
            <a:ext cx="145715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smtClean="0">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Thực hành quan sát và nêu một số sản phẩm công nghệ và đối tượng tự nhiên</a:t>
            </a:r>
            <a:r>
              <a:rPr lang="nl-NL" sz="3600" b="1" smtClean="0">
                <a:solidFill>
                  <a:srgbClr val="FF0000"/>
                </a:solidFill>
                <a:latin typeface="Times New Roman" pitchFamily="18" charset="0"/>
                <a:cs typeface="Times New Roman" pitchFamily="18" charset="0"/>
              </a:rPr>
              <a:t>.</a:t>
            </a:r>
            <a:endParaRPr lang="en-US" sz="3600" b="1" smtClean="0">
              <a:solidFill>
                <a:srgbClr val="FF0000"/>
              </a:solidFill>
              <a:latin typeface="Times New Roman" pitchFamily="18" charset="0"/>
              <a:cs typeface="Times New Roman" pitchFamily="18" charset="0"/>
            </a:endParaRPr>
          </a:p>
        </p:txBody>
      </p:sp>
      <p:sp>
        <p:nvSpPr>
          <p:cNvPr id="51" name="TextBox 50"/>
          <p:cNvSpPr txBox="1"/>
          <p:nvPr/>
        </p:nvSpPr>
        <p:spPr>
          <a:xfrm>
            <a:off x="594519" y="2667000"/>
            <a:ext cx="15011400" cy="1200329"/>
          </a:xfrm>
          <a:prstGeom prst="rect">
            <a:avLst/>
          </a:prstGeom>
          <a:noFill/>
        </p:spPr>
        <p:txBody>
          <a:bodyPr wrap="square" rtlCol="0">
            <a:spAutoFit/>
          </a:bodyPr>
          <a:lstStyle/>
          <a:p>
            <a:pPr indent="457200" algn="just"/>
            <a:r>
              <a:rPr lang="nl-NL" sz="3600" b="1" smtClean="0">
                <a:solidFill>
                  <a:srgbClr val="0000FF"/>
                </a:solidFill>
                <a:latin typeface="Times New Roman" pitchFamily="18" charset="0"/>
                <a:cs typeface="Times New Roman" pitchFamily="18" charset="0"/>
              </a:rPr>
              <a:t>Hãy kể tên các sản phẩm công nghệ mà em biết có tác dụng như mô tả dưới đây:</a:t>
            </a:r>
            <a:endParaRPr lang="vi-VN" sz="3600" b="1" i="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7550" y="4953000"/>
            <a:ext cx="266497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quạt, máy điều hoà,...</a:t>
            </a:r>
            <a:endParaRPr lang="en-US" sz="3400" b="1">
              <a:solidFill>
                <a:srgbClr val="0000FF"/>
              </a:solidFill>
              <a:latin typeface="Times New Roman" pitchFamily="18" charset="0"/>
              <a:cs typeface="Times New Roman" pitchFamily="18" charset="0"/>
            </a:endParaRPr>
          </a:p>
        </p:txBody>
      </p:sp>
      <p:sp>
        <p:nvSpPr>
          <p:cNvPr id="9" name="Rectangle 8"/>
          <p:cNvSpPr/>
          <p:nvPr/>
        </p:nvSpPr>
        <p:spPr>
          <a:xfrm>
            <a:off x="3861374" y="5029200"/>
            <a:ext cx="2752946"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Bóng đèn điện,...</a:t>
            </a:r>
            <a:endParaRPr lang="en-US" sz="3400" b="1">
              <a:solidFill>
                <a:srgbClr val="0000FF"/>
              </a:solidFill>
              <a:latin typeface="Times New Roman" pitchFamily="18" charset="0"/>
              <a:cs typeface="Times New Roman" pitchFamily="18" charset="0"/>
            </a:endParaRPr>
          </a:p>
        </p:txBody>
      </p:sp>
      <p:sp>
        <p:nvSpPr>
          <p:cNvPr id="10" name="Rectangle 9"/>
          <p:cNvSpPr/>
          <p:nvPr/>
        </p:nvSpPr>
        <p:spPr>
          <a:xfrm>
            <a:off x="7263562" y="5029200"/>
            <a:ext cx="1941557"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tủ lạnh,...</a:t>
            </a:r>
            <a:endParaRPr lang="en-US" sz="3400" b="1">
              <a:solidFill>
                <a:srgbClr val="0000FF"/>
              </a:solidFill>
              <a:latin typeface="Times New Roman" pitchFamily="18" charset="0"/>
              <a:cs typeface="Times New Roman" pitchFamily="18" charset="0"/>
            </a:endParaRPr>
          </a:p>
        </p:txBody>
      </p:sp>
      <p:sp>
        <p:nvSpPr>
          <p:cNvPr id="11" name="Rectangle 10"/>
          <p:cNvSpPr/>
          <p:nvPr/>
        </p:nvSpPr>
        <p:spPr>
          <a:xfrm>
            <a:off x="10278915" y="5029200"/>
            <a:ext cx="1364604"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Tivi,...</a:t>
            </a:r>
            <a:endParaRPr lang="en-US" sz="3400" b="1">
              <a:solidFill>
                <a:srgbClr val="0000FF"/>
              </a:solidFill>
              <a:latin typeface="Times New Roman" pitchFamily="18" charset="0"/>
              <a:cs typeface="Times New Roman" pitchFamily="18" charset="0"/>
            </a:endParaRPr>
          </a:p>
        </p:txBody>
      </p:sp>
      <p:sp>
        <p:nvSpPr>
          <p:cNvPr id="14" name="Rectangle 13"/>
          <p:cNvSpPr/>
          <p:nvPr/>
        </p:nvSpPr>
        <p:spPr>
          <a:xfrm>
            <a:off x="12710319" y="5029200"/>
            <a:ext cx="281940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bếp điện, bếp ga,...</a:t>
            </a:r>
            <a:endParaRPr lang="en-US" sz="3400" b="1">
              <a:solidFill>
                <a:srgbClr val="0000FF"/>
              </a:solidFill>
              <a:latin typeface="Times New Roman" pitchFamily="18" charset="0"/>
              <a:cs typeface="Times New Roman" pitchFamily="18" charset="0"/>
            </a:endParaRPr>
          </a:p>
        </p:txBody>
      </p:sp>
      <p:grpSp>
        <p:nvGrpSpPr>
          <p:cNvPr id="22" name="Group 21"/>
          <p:cNvGrpSpPr/>
          <p:nvPr/>
        </p:nvGrpSpPr>
        <p:grpSpPr>
          <a:xfrm>
            <a:off x="762631" y="6599536"/>
            <a:ext cx="14675176" cy="1754326"/>
            <a:chOff x="1204119" y="4876800"/>
            <a:chExt cx="13563600" cy="2519089"/>
          </a:xfrm>
        </p:grpSpPr>
        <p:sp>
          <p:nvSpPr>
            <p:cNvPr id="23" name="Plaque 22"/>
            <p:cNvSpPr/>
            <p:nvPr/>
          </p:nvSpPr>
          <p:spPr>
            <a:xfrm>
              <a:off x="1204119" y="4888476"/>
              <a:ext cx="13563600" cy="2438399"/>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32719" y="4876800"/>
              <a:ext cx="12997381" cy="2519089"/>
            </a:xfrm>
            <a:prstGeom prst="rect">
              <a:avLst/>
            </a:prstGeom>
            <a:noFill/>
          </p:spPr>
          <p:txBody>
            <a:bodyPr wrap="square" rtlCol="0">
              <a:spAutoFit/>
            </a:bodyPr>
            <a:lstStyle/>
            <a:p>
              <a:pPr indent="457200" algn="just"/>
              <a:r>
                <a:rPr lang="nl-NL" sz="3600" b="1" smtClean="0">
                  <a:solidFill>
                    <a:srgbClr val="FF0000"/>
                  </a:solidFill>
                  <a:latin typeface="Times New Roman" pitchFamily="18" charset="0"/>
                  <a:cs typeface="Times New Roman" pitchFamily="18" charset="0"/>
                </a:rPr>
                <a:t>Những sản phẩm công nghệ trong gia đình thường được dùng để phục vụ các nhu cầu ăn, mặc, nghỉ ngơi, học tập và giải trí của cong người.</a:t>
              </a:r>
              <a:endParaRPr lang="vi-VN" sz="3600" b="1" i="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19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TotalTime>
  <Words>683</Words>
  <Application>Microsoft Office PowerPoint</Application>
  <PresentationFormat>Custom</PresentationFormat>
  <Paragraphs>85</Paragraphs>
  <Slides>10</Slides>
  <Notes>1</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240</cp:revision>
  <dcterms:created xsi:type="dcterms:W3CDTF">2022-07-10T01:37:20Z</dcterms:created>
  <dcterms:modified xsi:type="dcterms:W3CDTF">2022-08-02T14:30:20Z</dcterms:modified>
</cp:coreProperties>
</file>