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5" r:id="rId2"/>
    <p:sldId id="257" r:id="rId3"/>
    <p:sldId id="258" r:id="rId4"/>
    <p:sldId id="278" r:id="rId5"/>
    <p:sldId id="277" r:id="rId6"/>
    <p:sldId id="276" r:id="rId7"/>
    <p:sldId id="268" r:id="rId8"/>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FFDB6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3" d="100"/>
          <a:sy n="63" d="100"/>
        </p:scale>
        <p:origin x="67" y="154"/>
      </p:cViewPr>
      <p:guideLst>
        <p:guide orient="horz" pos="2880"/>
        <p:guide pos="5127"/>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12/29/2022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7</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t>12/29/2022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t>12/29/2022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12/29/2022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12/29/2022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Cau%20hoi/Cau%203.pptx" TargetMode="External"/><Relationship Id="rId3" Type="http://schemas.openxmlformats.org/officeDocument/2006/relationships/hyperlink" Target="Cau%20hoi/Cau%201.pptx" TargetMode="External"/><Relationship Id="rId7" Type="http://schemas.openxmlformats.org/officeDocument/2006/relationships/hyperlink" Target="Cau%20hoi/Cau%204.pptx" TargetMode="External"/><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hyperlink" Target="Cau%20hoi/Cau%206.pptx" TargetMode="External"/><Relationship Id="rId5" Type="http://schemas.openxmlformats.org/officeDocument/2006/relationships/hyperlink" Target="Cau%20hoi/Cau%202.pptx" TargetMode="External"/><Relationship Id="rId4" Type="http://schemas.openxmlformats.org/officeDocument/2006/relationships/hyperlink" Target="Cau%20hoi/Cau%205.pptx"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382085" y="1143000"/>
            <a:ext cx="1003726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200" b="1">
                <a:solidFill>
                  <a:srgbClr val="002060"/>
                </a:solidFill>
                <a:latin typeface="Times New Roman" pitchFamily="18" charset="0"/>
              </a:rPr>
              <a:t>TRƯỜNG TIỂU HỌC </a:t>
            </a:r>
            <a:r>
              <a:rPr lang="en-US" altLang="en-US" sz="3200" b="1" smtClean="0">
                <a:solidFill>
                  <a:srgbClr val="002060"/>
                </a:solidFill>
                <a:latin typeface="Times New Roman" pitchFamily="18" charset="0"/>
              </a:rPr>
              <a:t>……</a:t>
            </a:r>
            <a:endParaRPr lang="en-US" altLang="en-US" sz="3200" b="1">
              <a:solidFill>
                <a:srgbClr val="002060"/>
              </a:solidFill>
              <a:latin typeface="Times New Roman" pitchFamily="18" charset="0"/>
            </a:endParaRPr>
          </a:p>
        </p:txBody>
      </p:sp>
      <p:sp>
        <p:nvSpPr>
          <p:cNvPr id="14" name="Text Box 14"/>
          <p:cNvSpPr txBox="1">
            <a:spLocks noChangeArrowheads="1"/>
          </p:cNvSpPr>
          <p:nvPr/>
        </p:nvSpPr>
        <p:spPr bwMode="auto">
          <a:xfrm>
            <a:off x="1496219" y="4963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Công nghệ lớp 3</a:t>
            </a:r>
          </a:p>
          <a:p>
            <a:pPr algn="ctr" eaLnBrk="1" hangingPunct="1">
              <a:defRPr/>
            </a:pPr>
            <a:r>
              <a:rPr lang="en-US" sz="4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 TỰ NHIÊN VÀ CÔNG NGHỆ (T1)</a:t>
            </a:r>
            <a:endPar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Text Box 17"/>
          <p:cNvSpPr txBox="1">
            <a:spLocks noChangeArrowheads="1"/>
          </p:cNvSpPr>
          <p:nvPr/>
        </p:nvSpPr>
        <p:spPr bwMode="auto">
          <a:xfrm>
            <a:off x="2510691" y="2971800"/>
            <a:ext cx="1147115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54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5400" b="1" smtClean="0">
                <a:solidFill>
                  <a:srgbClr val="0000CC"/>
                </a:solidFill>
                <a:effectLst>
                  <a:outerShdw blurRad="38100" dist="38100" dir="2700000" algn="tl">
                    <a:srgbClr val="000000">
                      <a:alpha val="43137"/>
                    </a:srgbClr>
                  </a:outerShdw>
                </a:effectLst>
                <a:latin typeface="Times New Roman" pitchFamily="18" charset="0"/>
              </a:rPr>
              <a:t>VỀ </a:t>
            </a:r>
            <a:r>
              <a:rPr lang="en-US" sz="54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16"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225" y="649705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6049872" y="1790699"/>
            <a:ext cx="467924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8" name="Text Box 14"/>
          <p:cNvSpPr txBox="1">
            <a:spLocks noChangeArrowheads="1"/>
          </p:cNvSpPr>
          <p:nvPr/>
        </p:nvSpPr>
        <p:spPr bwMode="auto">
          <a:xfrm>
            <a:off x="4595019" y="7051969"/>
            <a:ext cx="6934199" cy="133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defRPr/>
            </a:pPr>
            <a:r>
              <a:rPr lang="en-US" sz="3600" b="1" i="1" smtClean="0">
                <a:solidFill>
                  <a:srgbClr val="0000FF"/>
                </a:solidFill>
                <a:latin typeface="Times New Roman" pitchFamily="18" charset="0"/>
                <a:cs typeface="Times New Roman" pitchFamily="18" charset="0"/>
              </a:rPr>
              <a:t>Giáo viên</a:t>
            </a:r>
            <a:r>
              <a:rPr lang="en-US" sz="3600" i="1" smtClean="0">
                <a:solidFill>
                  <a:srgbClr val="0000FF"/>
                </a:solidFill>
                <a:latin typeface="Times New Roman" pitchFamily="18" charset="0"/>
                <a:cs typeface="Times New Roman" pitchFamily="18" charset="0"/>
              </a:rPr>
              <a:t>:……………………</a:t>
            </a:r>
          </a:p>
          <a:p>
            <a:pPr algn="ctr" eaLnBrk="1" hangingPunct="1">
              <a:spcBef>
                <a:spcPts val="600"/>
              </a:spcBef>
              <a:defRPr/>
            </a:pPr>
            <a:r>
              <a:rPr lang="en-US" sz="3600" b="1" i="1" smtClean="0">
                <a:solidFill>
                  <a:srgbClr val="0000FF"/>
                </a:solidFill>
                <a:latin typeface="Times New Roman" pitchFamily="18" charset="0"/>
                <a:cs typeface="Times New Roman" pitchFamily="18" charset="0"/>
              </a:rPr>
              <a:t>Lớp: </a:t>
            </a:r>
            <a:r>
              <a:rPr lang="en-US" sz="3600" i="1" smtClean="0">
                <a:solidFill>
                  <a:srgbClr val="0000FF"/>
                </a:solidFill>
                <a:latin typeface="Times New Roman" pitchFamily="18" charset="0"/>
                <a:cs typeface="Times New Roman" pitchFamily="18" charset="0"/>
              </a:rPr>
              <a:t>………………</a:t>
            </a:r>
            <a:endParaRPr lang="en-US" sz="4800" i="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5"/>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5"/>
                                        </p:tgtEl>
                                        <p:attrNameLst>
                                          <p:attrName>style.color</p:attrName>
                                        </p:attrNameLst>
                                      </p:cBhvr>
                                      <p:by>
                                        <p:hsl h="7200000" s="0" l="0"/>
                                      </p:by>
                                    </p:animClr>
                                    <p:animClr clrSpc="hsl" dir="cw">
                                      <p:cBhvr>
                                        <p:cTn id="9" dur="2000" fill="hold"/>
                                        <p:tgtEl>
                                          <p:spTgt spid="15"/>
                                        </p:tgtEl>
                                        <p:attrNameLst>
                                          <p:attrName>fillcolor</p:attrName>
                                        </p:attrNameLst>
                                      </p:cBhvr>
                                      <p:by>
                                        <p:hsl h="7200000" s="0" l="0"/>
                                      </p:by>
                                    </p:animClr>
                                    <p:animClr clrSpc="hsl" dir="cw">
                                      <p:cBhvr>
                                        <p:cTn id="10" dur="2000" fill="hold"/>
                                        <p:tgtEl>
                                          <p:spTgt spid="15"/>
                                        </p:tgtEl>
                                        <p:attrNameLst>
                                          <p:attrName>stroke.color</p:attrName>
                                        </p:attrNameLst>
                                      </p:cBhvr>
                                      <p:by>
                                        <p:hsl h="7200000" s="0" l="0"/>
                                      </p:by>
                                    </p:animClr>
                                    <p:set>
                                      <p:cBhvr>
                                        <p:cTn id="11" dur="20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4572960" y="1136903"/>
            <a:ext cx="7293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TRÒ CHƠI: MẶT CƯỜI, MẶT MẾU</a:t>
            </a:r>
            <a:endParaRPr lang="en-US" sz="3600" b="1" smtClean="0">
              <a:solidFill>
                <a:srgbClr val="0000CC"/>
              </a:solidFill>
              <a:effectLst>
                <a:outerShdw blurRad="38100" dist="38100" dir="2700000" algn="tl">
                  <a:srgbClr val="000000">
                    <a:alpha val="43137"/>
                  </a:srgbClr>
                </a:outerShdw>
              </a:effectLst>
              <a:latin typeface="Times New Roman" pitchFamily="18" charset="0"/>
            </a:endParaRPr>
          </a:p>
        </p:txBody>
      </p:sp>
      <p:sp>
        <p:nvSpPr>
          <p:cNvPr id="5" name="Rectangle 4"/>
          <p:cNvSpPr/>
          <p:nvPr/>
        </p:nvSpPr>
        <p:spPr>
          <a:xfrm>
            <a:off x="10692779" y="7811529"/>
            <a:ext cx="3256374" cy="736994"/>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dirty="0" smtClean="0"/>
              <a:t>Quay để chọn biểu tượng</a:t>
            </a:r>
            <a:endParaRPr lang="en-US" sz="2400" b="1" dirty="0"/>
          </a:p>
        </p:txBody>
      </p:sp>
      <p:grpSp>
        <p:nvGrpSpPr>
          <p:cNvPr id="6" name="Group 5"/>
          <p:cNvGrpSpPr/>
          <p:nvPr/>
        </p:nvGrpSpPr>
        <p:grpSpPr>
          <a:xfrm>
            <a:off x="9636932" y="2608485"/>
            <a:ext cx="5440652" cy="4760181"/>
            <a:chOff x="10299358" y="2603989"/>
            <a:chExt cx="5348851" cy="4760181"/>
          </a:xfrm>
        </p:grpSpPr>
        <p:cxnSp>
          <p:nvCxnSpPr>
            <p:cNvPr id="7" name="Straight Connector 6"/>
            <p:cNvCxnSpPr/>
            <p:nvPr/>
          </p:nvCxnSpPr>
          <p:spPr>
            <a:xfrm>
              <a:off x="10820400" y="5021527"/>
              <a:ext cx="4267200" cy="0"/>
            </a:xfrm>
            <a:prstGeom prst="line">
              <a:avLst/>
            </a:prstGeom>
            <a:ln w="1270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1887200" y="3238539"/>
              <a:ext cx="2133600" cy="3581400"/>
            </a:xfrm>
            <a:prstGeom prst="line">
              <a:avLst/>
            </a:prstGeom>
            <a:ln w="1270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87200" y="3200400"/>
              <a:ext cx="2073876" cy="3608174"/>
            </a:xfrm>
            <a:prstGeom prst="line">
              <a:avLst/>
            </a:prstGeom>
            <a:ln w="127000">
              <a:solidFill>
                <a:srgbClr val="0000CC"/>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916" t="4466" r="74551" b="75380"/>
            <a:stretch/>
          </p:blipFill>
          <p:spPr>
            <a:xfrm>
              <a:off x="10299358" y="4435952"/>
              <a:ext cx="1165652" cy="1121163"/>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399" t="28897" r="74705" b="49807"/>
            <a:stretch/>
          </p:blipFill>
          <p:spPr>
            <a:xfrm>
              <a:off x="11368650" y="2603989"/>
              <a:ext cx="1186249" cy="1184599"/>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834" t="80068" r="74923"/>
            <a:stretch/>
          </p:blipFill>
          <p:spPr>
            <a:xfrm>
              <a:off x="13545905" y="2818806"/>
              <a:ext cx="1149178" cy="1108737"/>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77100" t="55183" r="2875" b="25084"/>
            <a:stretch/>
          </p:blipFill>
          <p:spPr>
            <a:xfrm>
              <a:off x="14511387" y="4480394"/>
              <a:ext cx="1136822" cy="1097689"/>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29213" t="80068" r="50198"/>
            <a:stretch/>
          </p:blipFill>
          <p:spPr>
            <a:xfrm>
              <a:off x="13564036" y="6181331"/>
              <a:ext cx="1168817" cy="1108737"/>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77458" t="80432" r="2485"/>
            <a:stretch/>
          </p:blipFill>
          <p:spPr>
            <a:xfrm>
              <a:off x="11233880" y="6275707"/>
              <a:ext cx="1138635" cy="1088463"/>
            </a:xfrm>
            <a:prstGeom prst="rect">
              <a:avLst/>
            </a:prstGeom>
          </p:spPr>
        </p:pic>
      </p:grpSp>
      <p:grpSp>
        <p:nvGrpSpPr>
          <p:cNvPr id="16" name="Group 15"/>
          <p:cNvGrpSpPr/>
          <p:nvPr/>
        </p:nvGrpSpPr>
        <p:grpSpPr>
          <a:xfrm>
            <a:off x="10386046" y="5029201"/>
            <a:ext cx="3869843" cy="3519323"/>
            <a:chOff x="11024286" y="5326290"/>
            <a:chExt cx="3804547" cy="3519323"/>
          </a:xfrm>
        </p:grpSpPr>
        <p:cxnSp>
          <p:nvCxnSpPr>
            <p:cNvPr id="17" name="Straight Connector 16"/>
            <p:cNvCxnSpPr/>
            <p:nvPr/>
          </p:nvCxnSpPr>
          <p:spPr>
            <a:xfrm>
              <a:off x="12954000" y="5326290"/>
              <a:ext cx="0" cy="2446074"/>
            </a:xfrm>
            <a:prstGeom prst="line">
              <a:avLst/>
            </a:prstGeom>
            <a:ln w="254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1024286" y="7893601"/>
              <a:ext cx="3804547" cy="0"/>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1125201" y="7772365"/>
              <a:ext cx="0" cy="1073248"/>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4706601" y="7772365"/>
              <a:ext cx="0" cy="1073248"/>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1353800" y="5326290"/>
              <a:ext cx="1589904" cy="7713"/>
            </a:xfrm>
            <a:prstGeom prst="line">
              <a:avLst/>
            </a:prstGeom>
            <a:ln w="254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22" name="Picture 21">
            <a:hlinkClick r:id="rId3"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4916" t="4466" r="74551" b="75380"/>
          <a:stretch/>
        </p:blipFill>
        <p:spPr>
          <a:xfrm>
            <a:off x="1049701" y="2696837"/>
            <a:ext cx="1800234" cy="1702308"/>
          </a:xfrm>
          <a:prstGeom prst="rect">
            <a:avLst/>
          </a:prstGeom>
        </p:spPr>
      </p:pic>
      <p:pic>
        <p:nvPicPr>
          <p:cNvPr id="23" name="Picture 22">
            <a:hlinkClick r:id="rId4"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77458" t="80432" r="2485"/>
          <a:stretch/>
        </p:blipFill>
        <p:spPr>
          <a:xfrm>
            <a:off x="3782407" y="6147017"/>
            <a:ext cx="1746128" cy="1641024"/>
          </a:xfrm>
          <a:prstGeom prst="rect">
            <a:avLst/>
          </a:prstGeom>
        </p:spPr>
      </p:pic>
      <p:pic>
        <p:nvPicPr>
          <p:cNvPr id="24" name="Picture 23">
            <a:hlinkClick r:id="rId5"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29213" t="80068" r="50198"/>
          <a:stretch/>
        </p:blipFill>
        <p:spPr>
          <a:xfrm>
            <a:off x="3841624" y="2706798"/>
            <a:ext cx="1708848" cy="1692347"/>
          </a:xfrm>
          <a:prstGeom prst="rect">
            <a:avLst/>
          </a:prstGeom>
        </p:spPr>
      </p:pic>
      <p:pic>
        <p:nvPicPr>
          <p:cNvPr id="25" name="Picture 24">
            <a:hlinkClick r:id="rId6"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4834" t="80068" r="74923"/>
          <a:stretch/>
        </p:blipFill>
        <p:spPr>
          <a:xfrm>
            <a:off x="6354564" y="6172860"/>
            <a:ext cx="1702826" cy="1615181"/>
          </a:xfrm>
          <a:prstGeom prst="rect">
            <a:avLst/>
          </a:prstGeom>
        </p:spPr>
      </p:pic>
      <p:pic>
        <p:nvPicPr>
          <p:cNvPr id="26" name="Picture 25">
            <a:hlinkClick r:id="rId7"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5193" t="30212" r="74705" b="51183"/>
          <a:stretch/>
        </p:blipFill>
        <p:spPr>
          <a:xfrm>
            <a:off x="1301739" y="6134934"/>
            <a:ext cx="1717644" cy="1531328"/>
          </a:xfrm>
          <a:prstGeom prst="rect">
            <a:avLst/>
          </a:prstGeom>
        </p:spPr>
      </p:pic>
      <p:pic>
        <p:nvPicPr>
          <p:cNvPr id="27" name="Picture 26">
            <a:hlinkClick r:id="rId8"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77100" t="55183" r="2875" b="25084"/>
          <a:stretch/>
        </p:blipFill>
        <p:spPr>
          <a:xfrm>
            <a:off x="6364377" y="2730587"/>
            <a:ext cx="1762655" cy="1673261"/>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4900000">
                                      <p:cBhvr>
                                        <p:cTn id="10" dur="2000" fill="hold"/>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6400000">
                                      <p:cBhvr>
                                        <p:cTn id="14" dur="2000" fill="hold"/>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7900000">
                                      <p:cBhvr>
                                        <p:cTn id="18" dur="2000" fill="hold"/>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40200000">
                                      <p:cBhvr>
                                        <p:cTn id="22" dur="2000" fill="hold"/>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49200000">
                                      <p:cBhvr>
                                        <p:cTn id="26" dur="2000" fill="hold"/>
                                        <p:tgtEl>
                                          <p:spTgt spid="6"/>
                                        </p:tgtEl>
                                        <p:attrNameLst>
                                          <p:attrName>r</p:attrName>
                                        </p:attrNameLst>
                                      </p:cBhvr>
                                    </p:animRo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afterEffect">
                                  <p:stCondLst>
                                    <p:cond delay="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after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after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5" restart="whenNotActive" fill="hold" evtFilter="cancelBubble" nodeType="interactiveSeq">
                <p:stCondLst>
                  <p:cond evt="onClick" delay="0">
                    <p:tgtEl>
                      <p:spTgt spid="26"/>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afterEffect">
                                  <p:stCondLst>
                                    <p:cond delay="0"/>
                                  </p:stCondLst>
                                  <p:childTnLst>
                                    <p:animEffect transition="out" filter="fade">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2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after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afterEffect">
                                  <p:stCondLst>
                                    <p:cond delay="0"/>
                                  </p:stCondLst>
                                  <p:childTnLst>
                                    <p:animEffect transition="out" filter="fade">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5: SỬ DỤNG MÁY THU HÌNH (T1)</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smtClean="0">
                <a:solidFill>
                  <a:srgbClr val="FF0000"/>
                </a:solidFill>
                <a:latin typeface="Times New Roman" pitchFamily="18" charset="0"/>
              </a:rPr>
              <a:t>1. </a:t>
            </a:r>
            <a:r>
              <a:rPr lang="nl-NL" sz="3600" b="1" u="sng" smtClean="0">
                <a:solidFill>
                  <a:srgbClr val="FF0000"/>
                </a:solidFill>
                <a:latin typeface="Times New Roman" pitchFamily="18" charset="0"/>
                <a:cs typeface="Times New Roman" pitchFamily="18" charset="0"/>
              </a:rPr>
              <a:t>Tìm hiểu về máy thu hình.</a:t>
            </a:r>
            <a:endParaRPr lang="en-US" sz="3600" b="1" u="sng" smtClean="0">
              <a:solidFill>
                <a:srgbClr val="FF0000"/>
              </a:solidFill>
              <a:latin typeface="Times New Roman" pitchFamily="18" charset="0"/>
              <a:cs typeface="Times New Roman" pitchFamily="18" charset="0"/>
            </a:endParaRPr>
          </a:p>
        </p:txBody>
      </p:sp>
      <p:pic>
        <p:nvPicPr>
          <p:cNvPr id="26" name="Xem ti v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04318" y="2223088"/>
            <a:ext cx="11576863" cy="6311311"/>
          </a:xfrm>
          <a:prstGeom prst="rect">
            <a:avLst/>
          </a:prstGeom>
        </p:spPr>
      </p:pic>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6"/>
                </p:tgtEl>
              </p:cMediaNode>
            </p:video>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5: SỬ DỤNG MÁY THU HÌNH (T1)</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smtClean="0">
                <a:solidFill>
                  <a:srgbClr val="FF0000"/>
                </a:solidFill>
                <a:latin typeface="Times New Roman" pitchFamily="18" charset="0"/>
              </a:rPr>
              <a:t>1. </a:t>
            </a:r>
            <a:r>
              <a:rPr lang="nl-NL" sz="3600" b="1" u="sng" smtClean="0">
                <a:solidFill>
                  <a:srgbClr val="FF0000"/>
                </a:solidFill>
                <a:latin typeface="Times New Roman" pitchFamily="18" charset="0"/>
                <a:cs typeface="Times New Roman" pitchFamily="18" charset="0"/>
              </a:rPr>
              <a:t>Tác dụng của máy thu hình.</a:t>
            </a:r>
            <a:endParaRPr lang="en-US" sz="3600" b="1" u="sng" smtClean="0">
              <a:solidFill>
                <a:srgbClr val="FF0000"/>
              </a:solidFill>
              <a:latin typeface="Times New Roman" pitchFamily="18" charset="0"/>
              <a:cs typeface="Times New Roman" pitchFamily="18" charset="0"/>
            </a:endParaRPr>
          </a:p>
        </p:txBody>
      </p:sp>
      <p:sp>
        <p:nvSpPr>
          <p:cNvPr id="47" name="TextBox 46"/>
          <p:cNvSpPr txBox="1"/>
          <p:nvPr/>
        </p:nvSpPr>
        <p:spPr>
          <a:xfrm>
            <a:off x="1356519" y="2223089"/>
            <a:ext cx="13826872" cy="646331"/>
          </a:xfrm>
          <a:prstGeom prst="rect">
            <a:avLst/>
          </a:prstGeom>
          <a:noFill/>
        </p:spPr>
        <p:txBody>
          <a:bodyPr wrap="square" rtlCol="0">
            <a:spAutoFit/>
          </a:bodyPr>
          <a:lstStyle/>
          <a:p>
            <a:pPr indent="457200" algn="just"/>
            <a:r>
              <a:rPr lang="en-US" sz="3600" i="1" smtClean="0">
                <a:solidFill>
                  <a:srgbClr val="0000FF"/>
                </a:solidFill>
                <a:latin typeface="Times New Roman" panose="02020603050405020304" pitchFamily="18" charset="0"/>
                <a:cs typeface="Times New Roman" panose="02020603050405020304" pitchFamily="18" charset="0"/>
              </a:rPr>
              <a:t>- Em hãy quan sát các hình dưới đây và nói tác dụng của máy thu hình.</a:t>
            </a:r>
          </a:p>
        </p:txBody>
      </p:sp>
      <p:sp>
        <p:nvSpPr>
          <p:cNvPr id="24" name="TextBox 23"/>
          <p:cNvSpPr txBox="1"/>
          <p:nvPr/>
        </p:nvSpPr>
        <p:spPr>
          <a:xfrm>
            <a:off x="451101" y="6781800"/>
            <a:ext cx="15163800" cy="1754326"/>
          </a:xfrm>
          <a:prstGeom prst="rect">
            <a:avLst/>
          </a:prstGeom>
          <a:solidFill>
            <a:schemeClr val="bg1"/>
          </a:solidFill>
        </p:spPr>
        <p:txBody>
          <a:bodyPr wrap="square" rtlCol="0">
            <a:spAutoFit/>
          </a:bodyPr>
          <a:lstStyle/>
          <a:p>
            <a:pPr indent="457200" algn="just"/>
            <a:r>
              <a:rPr lang="en-US" sz="3600" b="1" smtClean="0">
                <a:solidFill>
                  <a:srgbClr val="FF3399"/>
                </a:solidFill>
                <a:latin typeface="Times New Roman" panose="02020603050405020304" pitchFamily="18" charset="0"/>
                <a:cs typeface="Times New Roman" panose="02020603050405020304" pitchFamily="18" charset="0"/>
              </a:rPr>
              <a:t>    Máy thu hình (còn gọi là tivi) dùng để xem các chương trình truyền hình. Nội dung chương trình truyền hình thường là tin tức, thông tin giải trí và một số chương trình giáo dục.</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571" t="38246" r="48914" b="35770"/>
          <a:stretch/>
        </p:blipFill>
        <p:spPr bwMode="auto">
          <a:xfrm>
            <a:off x="2727275" y="3048000"/>
            <a:ext cx="11085359" cy="348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8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38200"/>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5: SỬ DỤNG MÁY THU HÌNH (T1)</a:t>
            </a:r>
          </a:p>
        </p:txBody>
      </p:sp>
      <p:sp>
        <p:nvSpPr>
          <p:cNvPr id="47" name="TextBox 46"/>
          <p:cNvSpPr txBox="1"/>
          <p:nvPr/>
        </p:nvSpPr>
        <p:spPr>
          <a:xfrm>
            <a:off x="5236910" y="1524000"/>
            <a:ext cx="7162800" cy="646331"/>
          </a:xfrm>
          <a:prstGeom prst="rect">
            <a:avLst/>
          </a:prstGeom>
          <a:noFill/>
        </p:spPr>
        <p:txBody>
          <a:bodyPr wrap="square" rtlCol="0">
            <a:spAutoFit/>
          </a:bodyPr>
          <a:lstStyle/>
          <a:p>
            <a:pPr indent="457200" algn="just"/>
            <a:r>
              <a:rPr lang="en-US" sz="3600" b="1" smtClean="0">
                <a:solidFill>
                  <a:srgbClr val="FF0000"/>
                </a:solidFill>
                <a:latin typeface="Times New Roman" panose="02020603050405020304" pitchFamily="18" charset="0"/>
                <a:cs typeface="Times New Roman" panose="02020603050405020304" pitchFamily="18" charset="0"/>
              </a:rPr>
              <a:t>Trò chơi “Ai nhanh ai đúng”</a:t>
            </a:r>
          </a:p>
        </p:txBody>
      </p:sp>
      <p:pic>
        <p:nvPicPr>
          <p:cNvPr id="7" name="Lịch phát sóng vtv3 hôm n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7119" y="2850978"/>
            <a:ext cx="9679670" cy="5405548"/>
          </a:xfrm>
          <a:prstGeom prst="rect">
            <a:avLst/>
          </a:prstGeom>
        </p:spPr>
      </p:pic>
      <p:sp>
        <p:nvSpPr>
          <p:cNvPr id="24" name="TextBox 23"/>
          <p:cNvSpPr txBox="1"/>
          <p:nvPr/>
        </p:nvSpPr>
        <p:spPr>
          <a:xfrm>
            <a:off x="365919" y="2057400"/>
            <a:ext cx="15470870" cy="646331"/>
          </a:xfrm>
          <a:prstGeom prst="rect">
            <a:avLst/>
          </a:prstGeom>
          <a:noFill/>
        </p:spPr>
        <p:txBody>
          <a:bodyPr wrap="square" rtlCol="0">
            <a:spAutoFit/>
          </a:bodyPr>
          <a:lstStyle/>
          <a:p>
            <a:pPr indent="457200" algn="just"/>
            <a:r>
              <a:rPr lang="en-US" sz="3600" b="1" smtClean="0">
                <a:solidFill>
                  <a:srgbClr val="0000FF"/>
                </a:solidFill>
                <a:latin typeface="Times New Roman" panose="02020603050405020304" pitchFamily="18" charset="0"/>
                <a:cs typeface="Times New Roman" panose="02020603050405020304" pitchFamily="18" charset="0"/>
              </a:rPr>
              <a:t>Quan sát các chương trình tin vi và cho viết có những chương trình nào?</a:t>
            </a:r>
          </a:p>
        </p:txBody>
      </p:sp>
      <p:sp>
        <p:nvSpPr>
          <p:cNvPr id="12" name="TextBox 11"/>
          <p:cNvSpPr txBox="1"/>
          <p:nvPr/>
        </p:nvSpPr>
        <p:spPr>
          <a:xfrm>
            <a:off x="365919" y="3347621"/>
            <a:ext cx="5638800" cy="5262979"/>
          </a:xfrm>
          <a:prstGeom prst="rect">
            <a:avLst/>
          </a:prstGeom>
          <a:noFill/>
        </p:spPr>
        <p:txBody>
          <a:bodyPr wrap="square" rtlCol="0">
            <a:spAutoFit/>
          </a:bodyPr>
          <a:lstStyle/>
          <a:p>
            <a:pPr algn="just"/>
            <a:r>
              <a:rPr lang="en-US" sz="2800" b="1" smtClean="0">
                <a:solidFill>
                  <a:srgbClr val="FF3399"/>
                </a:solidFill>
                <a:latin typeface="Times New Roman" panose="02020603050405020304" pitchFamily="18" charset="0"/>
                <a:cs typeface="Times New Roman" panose="02020603050405020304" pitchFamily="18" charset="0"/>
              </a:rPr>
              <a:t>- Chương trình thời sự.</a:t>
            </a:r>
          </a:p>
          <a:p>
            <a:pPr algn="just"/>
            <a:r>
              <a:rPr lang="en-US" sz="2800" b="1" smtClean="0">
                <a:solidFill>
                  <a:srgbClr val="FF3399"/>
                </a:solidFill>
                <a:latin typeface="Times New Roman" panose="02020603050405020304" pitchFamily="18" charset="0"/>
                <a:cs typeface="Times New Roman" panose="02020603050405020304" pitchFamily="18" charset="0"/>
              </a:rPr>
              <a:t>- Chương trình đường lên đỉnh Olympia.</a:t>
            </a:r>
          </a:p>
          <a:p>
            <a:pPr algn="just"/>
            <a:r>
              <a:rPr lang="en-US" sz="2800" b="1" smtClean="0">
                <a:solidFill>
                  <a:srgbClr val="FF3399"/>
                </a:solidFill>
                <a:latin typeface="Times New Roman" panose="02020603050405020304" pitchFamily="18" charset="0"/>
                <a:cs typeface="Times New Roman" panose="02020603050405020304" pitchFamily="18" charset="0"/>
              </a:rPr>
              <a:t>- Chương trình chuyển động 24h.</a:t>
            </a:r>
          </a:p>
          <a:p>
            <a:pPr algn="just"/>
            <a:r>
              <a:rPr lang="en-US" sz="2800" b="1" smtClean="0">
                <a:solidFill>
                  <a:srgbClr val="FF3399"/>
                </a:solidFill>
                <a:latin typeface="Times New Roman" panose="02020603050405020304" pitchFamily="18" charset="0"/>
                <a:cs typeface="Times New Roman" panose="02020603050405020304" pitchFamily="18" charset="0"/>
              </a:rPr>
              <a:t>- Trời sinh một cặp.</a:t>
            </a:r>
          </a:p>
          <a:p>
            <a:pPr algn="just"/>
            <a:r>
              <a:rPr lang="en-US" sz="2800" b="1" smtClean="0">
                <a:solidFill>
                  <a:srgbClr val="FF3399"/>
                </a:solidFill>
                <a:latin typeface="Times New Roman" panose="02020603050405020304" pitchFamily="18" charset="0"/>
                <a:cs typeface="Times New Roman" panose="02020603050405020304" pitchFamily="18" charset="0"/>
              </a:rPr>
              <a:t>- Ai là triệu phú.</a:t>
            </a:r>
          </a:p>
          <a:p>
            <a:pPr algn="just"/>
            <a:r>
              <a:rPr lang="en-US" sz="2800" b="1" smtClean="0">
                <a:solidFill>
                  <a:srgbClr val="FF3399"/>
                </a:solidFill>
                <a:latin typeface="Times New Roman" panose="02020603050405020304" pitchFamily="18" charset="0"/>
                <a:cs typeface="Times New Roman" panose="02020603050405020304" pitchFamily="18" charset="0"/>
              </a:rPr>
              <a:t>- Biệt tài tí hon.</a:t>
            </a:r>
          </a:p>
          <a:p>
            <a:pPr algn="just"/>
            <a:r>
              <a:rPr lang="en-US" sz="2800" b="1" smtClean="0">
                <a:solidFill>
                  <a:srgbClr val="FF3399"/>
                </a:solidFill>
                <a:latin typeface="Times New Roman" panose="02020603050405020304" pitchFamily="18" charset="0"/>
                <a:cs typeface="Times New Roman" panose="02020603050405020304" pitchFamily="18" charset="0"/>
              </a:rPr>
              <a:t>- Điều ước thứ 7.</a:t>
            </a:r>
          </a:p>
          <a:p>
            <a:pPr algn="just"/>
            <a:r>
              <a:rPr lang="en-US" sz="2800" b="1" smtClean="0">
                <a:solidFill>
                  <a:srgbClr val="FF3399"/>
                </a:solidFill>
                <a:latin typeface="Times New Roman" panose="02020603050405020304" pitchFamily="18" charset="0"/>
                <a:cs typeface="Times New Roman" panose="02020603050405020304" pitchFamily="18" charset="0"/>
              </a:rPr>
              <a:t>- Cà phê sáng với VTV3.</a:t>
            </a:r>
          </a:p>
          <a:p>
            <a:pPr algn="just"/>
            <a:r>
              <a:rPr lang="en-US" sz="2800" b="1" smtClean="0">
                <a:solidFill>
                  <a:srgbClr val="FF3399"/>
                </a:solidFill>
                <a:latin typeface="Times New Roman" panose="02020603050405020304" pitchFamily="18" charset="0"/>
                <a:cs typeface="Times New Roman" panose="02020603050405020304" pitchFamily="18" charset="0"/>
              </a:rPr>
              <a:t>- Champions League.</a:t>
            </a:r>
          </a:p>
          <a:p>
            <a:pPr algn="just"/>
            <a:r>
              <a:rPr lang="en-US" sz="2800" b="1" smtClean="0">
                <a:solidFill>
                  <a:srgbClr val="FF3399"/>
                </a:solidFill>
                <a:latin typeface="Times New Roman" panose="02020603050405020304" pitchFamily="18" charset="0"/>
                <a:cs typeface="Times New Roman" panose="02020603050405020304" pitchFamily="18" charset="0"/>
              </a:rPr>
              <a:t>- Hoán đổi.</a:t>
            </a:r>
          </a:p>
          <a:p>
            <a:pPr algn="just"/>
            <a:r>
              <a:rPr lang="en-US" sz="2800" b="1" smtClean="0">
                <a:solidFill>
                  <a:srgbClr val="FF3399"/>
                </a:solidFill>
                <a:latin typeface="Times New Roman" panose="02020603050405020304" pitchFamily="18" charset="0"/>
                <a:cs typeface="Times New Roman" panose="02020603050405020304" pitchFamily="18" charset="0"/>
              </a:rPr>
              <a:t>- Con biết tuốt.</a:t>
            </a:r>
          </a:p>
        </p:txBody>
      </p:sp>
    </p:spTree>
    <p:extLst>
      <p:ext uri="{BB962C8B-B14F-4D97-AF65-F5344CB8AC3E}">
        <p14:creationId xmlns:p14="http://schemas.microsoft.com/office/powerpoint/2010/main" val="199413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fade">
                                      <p:cBhvr>
                                        <p:cTn id="30" dur="500"/>
                                        <p:tgtEl>
                                          <p:spTgt spid="1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500"/>
                                        <p:tgtEl>
                                          <p:spTgt spid="1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fade">
                                      <p:cBhvr>
                                        <p:cTn id="40" dur="500"/>
                                        <p:tgtEl>
                                          <p:spTgt spid="1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5" end="5"/>
                                            </p:txEl>
                                          </p:spTgt>
                                        </p:tgtEl>
                                        <p:attrNameLst>
                                          <p:attrName>style.visibility</p:attrName>
                                        </p:attrNameLst>
                                      </p:cBhvr>
                                      <p:to>
                                        <p:strVal val="visible"/>
                                      </p:to>
                                    </p:set>
                                    <p:animEffect transition="in" filter="fade">
                                      <p:cBhvr>
                                        <p:cTn id="45" dur="500"/>
                                        <p:tgtEl>
                                          <p:spTgt spid="1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xEl>
                                              <p:pRg st="6" end="6"/>
                                            </p:txEl>
                                          </p:spTgt>
                                        </p:tgtEl>
                                        <p:attrNameLst>
                                          <p:attrName>style.visibility</p:attrName>
                                        </p:attrNameLst>
                                      </p:cBhvr>
                                      <p:to>
                                        <p:strVal val="visible"/>
                                      </p:to>
                                    </p:set>
                                    <p:animEffect transition="in" filter="fade">
                                      <p:cBhvr>
                                        <p:cTn id="50" dur="500"/>
                                        <p:tgtEl>
                                          <p:spTgt spid="12">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2">
                                            <p:txEl>
                                              <p:pRg st="7" end="7"/>
                                            </p:txEl>
                                          </p:spTgt>
                                        </p:tgtEl>
                                        <p:attrNameLst>
                                          <p:attrName>style.visibility</p:attrName>
                                        </p:attrNameLst>
                                      </p:cBhvr>
                                      <p:to>
                                        <p:strVal val="visible"/>
                                      </p:to>
                                    </p:set>
                                    <p:animEffect transition="in" filter="fade">
                                      <p:cBhvr>
                                        <p:cTn id="53" dur="500"/>
                                        <p:tgtEl>
                                          <p:spTgt spid="1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xEl>
                                              <p:pRg st="8" end="8"/>
                                            </p:txEl>
                                          </p:spTgt>
                                        </p:tgtEl>
                                        <p:attrNameLst>
                                          <p:attrName>style.visibility</p:attrName>
                                        </p:attrNameLst>
                                      </p:cBhvr>
                                      <p:to>
                                        <p:strVal val="visible"/>
                                      </p:to>
                                    </p:set>
                                    <p:animEffect transition="in" filter="fade">
                                      <p:cBhvr>
                                        <p:cTn id="58" dur="500"/>
                                        <p:tgtEl>
                                          <p:spTgt spid="1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
                                            <p:txEl>
                                              <p:pRg st="9" end="9"/>
                                            </p:txEl>
                                          </p:spTgt>
                                        </p:tgtEl>
                                        <p:attrNameLst>
                                          <p:attrName>style.visibility</p:attrName>
                                        </p:attrNameLst>
                                      </p:cBhvr>
                                      <p:to>
                                        <p:strVal val="visible"/>
                                      </p:to>
                                    </p:set>
                                    <p:animEffect transition="in" filter="fade">
                                      <p:cBhvr>
                                        <p:cTn id="63" dur="500"/>
                                        <p:tgtEl>
                                          <p:spTgt spid="1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xEl>
                                              <p:pRg st="10" end="10"/>
                                            </p:txEl>
                                          </p:spTgt>
                                        </p:tgtEl>
                                        <p:attrNameLst>
                                          <p:attrName>style.visibility</p:attrName>
                                        </p:attrNameLst>
                                      </p:cBhvr>
                                      <p:to>
                                        <p:strVal val="visible"/>
                                      </p:to>
                                    </p:set>
                                    <p:animEffect transition="in" filter="fade">
                                      <p:cBhvr>
                                        <p:cTn id="68"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7"/>
                </p:tgtEl>
              </p:cMediaNode>
            </p:video>
          </p:childTnLst>
        </p:cTn>
      </p:par>
    </p:tnLst>
    <p:bldLst>
      <p:bldP spid="2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5: SỬ DỤNG MÁY THU HÌNH (T1)</a:t>
            </a:r>
          </a:p>
        </p:txBody>
      </p:sp>
      <p:sp>
        <p:nvSpPr>
          <p:cNvPr id="46" name="Text Box 14"/>
          <p:cNvSpPr txBox="1">
            <a:spLocks noChangeArrowheads="1"/>
          </p:cNvSpPr>
          <p:nvPr/>
        </p:nvSpPr>
        <p:spPr bwMode="auto">
          <a:xfrm>
            <a:off x="1491583" y="1524000"/>
            <a:ext cx="13691808"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smtClean="0">
                <a:solidFill>
                  <a:srgbClr val="FF0000"/>
                </a:solidFill>
                <a:latin typeface="Times New Roman" pitchFamily="18" charset="0"/>
              </a:rPr>
              <a:t>2. </a:t>
            </a:r>
            <a:r>
              <a:rPr lang="nl-NL" sz="3600" b="1" u="sng" smtClean="0">
                <a:solidFill>
                  <a:srgbClr val="FF0000"/>
                </a:solidFill>
                <a:latin typeface="Times New Roman" pitchFamily="18" charset="0"/>
                <a:cs typeface="Times New Roman" pitchFamily="18" charset="0"/>
              </a:rPr>
              <a:t>Tìm hiểu thêm về các thiết bị cung cấp thông tin giải trí khác.</a:t>
            </a:r>
            <a:endParaRPr lang="en-US" sz="3600" b="1" u="sng" smtClean="0">
              <a:solidFill>
                <a:srgbClr val="FF0000"/>
              </a:solidFill>
              <a:latin typeface="Times New Roman" pitchFamily="18" charset="0"/>
              <a:cs typeface="Times New Roman" pitchFamily="18" charset="0"/>
            </a:endParaRPr>
          </a:p>
        </p:txBody>
      </p:sp>
      <p:sp>
        <p:nvSpPr>
          <p:cNvPr id="47" name="TextBox 46"/>
          <p:cNvSpPr txBox="1"/>
          <p:nvPr/>
        </p:nvSpPr>
        <p:spPr>
          <a:xfrm>
            <a:off x="1356519" y="2223089"/>
            <a:ext cx="13826872" cy="1200329"/>
          </a:xfrm>
          <a:prstGeom prst="rect">
            <a:avLst/>
          </a:prstGeom>
          <a:noFill/>
        </p:spPr>
        <p:txBody>
          <a:bodyPr wrap="square" rtlCol="0">
            <a:spAutoFit/>
          </a:bodyPr>
          <a:lstStyle/>
          <a:p>
            <a:pPr indent="457200" algn="just"/>
            <a:r>
              <a:rPr lang="en-US" sz="3600" b="1" smtClean="0">
                <a:solidFill>
                  <a:srgbClr val="FF0000"/>
                </a:solidFill>
                <a:latin typeface="Times New Roman" panose="02020603050405020304" pitchFamily="18" charset="0"/>
                <a:cs typeface="Times New Roman" panose="02020603050405020304" pitchFamily="18" charset="0"/>
              </a:rPr>
              <a:t>- Em hãy thảo luận nhóm và tìm thêm một số thiết bị cung cấp tin tức, giải trí khác với máy thu hình. </a:t>
            </a:r>
          </a:p>
        </p:txBody>
      </p:sp>
      <p:sp>
        <p:nvSpPr>
          <p:cNvPr id="24" name="TextBox 23"/>
          <p:cNvSpPr txBox="1"/>
          <p:nvPr/>
        </p:nvSpPr>
        <p:spPr>
          <a:xfrm>
            <a:off x="3413919" y="3962400"/>
            <a:ext cx="5410200" cy="2308324"/>
          </a:xfrm>
          <a:prstGeom prst="rect">
            <a:avLst/>
          </a:prstGeom>
          <a:noFill/>
        </p:spPr>
        <p:txBody>
          <a:bodyPr wrap="square" rtlCol="0">
            <a:spAutoFit/>
          </a:bodyPr>
          <a:lstStyle/>
          <a:p>
            <a:pPr indent="457200" algn="just"/>
            <a:r>
              <a:rPr lang="en-US" sz="3600" b="1" smtClean="0">
                <a:solidFill>
                  <a:srgbClr val="0000FF"/>
                </a:solidFill>
                <a:latin typeface="Times New Roman" panose="02020603050405020304" pitchFamily="18" charset="0"/>
                <a:cs typeface="Times New Roman" panose="02020603050405020304" pitchFamily="18" charset="0"/>
              </a:rPr>
              <a:t>- Ra đi ô.</a:t>
            </a:r>
          </a:p>
          <a:p>
            <a:pPr indent="457200" algn="just"/>
            <a:r>
              <a:rPr lang="en-US" sz="3600" b="1" smtClean="0">
                <a:solidFill>
                  <a:srgbClr val="0000FF"/>
                </a:solidFill>
                <a:latin typeface="Times New Roman" panose="02020603050405020304" pitchFamily="18" charset="0"/>
                <a:cs typeface="Times New Roman" panose="02020603050405020304" pitchFamily="18" charset="0"/>
              </a:rPr>
              <a:t>- Youtube</a:t>
            </a:r>
          </a:p>
          <a:p>
            <a:pPr indent="457200" algn="just"/>
            <a:r>
              <a:rPr lang="en-US" sz="3600" b="1" smtClean="0">
                <a:solidFill>
                  <a:srgbClr val="0000FF"/>
                </a:solidFill>
                <a:latin typeface="Times New Roman" panose="02020603050405020304" pitchFamily="18" charset="0"/>
                <a:cs typeface="Times New Roman" panose="02020603050405020304" pitchFamily="18" charset="0"/>
              </a:rPr>
              <a:t>- Các trang mạng xã hội</a:t>
            </a:r>
          </a:p>
          <a:p>
            <a:pPr indent="457200" algn="just"/>
            <a:r>
              <a:rPr lang="en-US" sz="3600" b="1" smtClean="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4854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1232</TotalTime>
  <Words>371</Words>
  <Application>Microsoft Office PowerPoint</Application>
  <PresentationFormat>Custom</PresentationFormat>
  <Paragraphs>47</Paragraphs>
  <Slides>7</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264</cp:revision>
  <dcterms:created xsi:type="dcterms:W3CDTF">2022-07-10T01:37:20Z</dcterms:created>
  <dcterms:modified xsi:type="dcterms:W3CDTF">2022-12-29T07:57:54Z</dcterms:modified>
</cp:coreProperties>
</file>