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5" r:id="rId2"/>
    <p:sldId id="257" r:id="rId3"/>
    <p:sldId id="258" r:id="rId4"/>
    <p:sldId id="276" r:id="rId5"/>
    <p:sldId id="277" r:id="rId6"/>
    <p:sldId id="268" r:id="rId7"/>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3" d="100"/>
          <a:sy n="63" d="100"/>
        </p:scale>
        <p:origin x="-504" y="-8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24/8/2022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6</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24/8/2022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24/8/2022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24/8/2022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24/8/2022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24/8/2022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xml"/><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TIỂU HỌC ……</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SỬ DỤNG MÁY THU THANH (T1)</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a:solidFill>
                  <a:srgbClr val="0000FF"/>
                </a:solidFill>
                <a:latin typeface="Times New Roman" pitchFamily="18" charset="0"/>
                <a:cs typeface="Times New Roman" pitchFamily="18" charset="0"/>
              </a:rPr>
              <a:t>Giáo viên</a:t>
            </a:r>
            <a:r>
              <a:rPr lang="en-US" sz="3600" i="1">
                <a:solidFill>
                  <a:srgbClr val="0000FF"/>
                </a:solidFill>
                <a:latin typeface="Times New Roman" pitchFamily="18" charset="0"/>
                <a:cs typeface="Times New Roman" pitchFamily="18" charset="0"/>
              </a:rPr>
              <a:t>:……………………</a:t>
            </a:r>
          </a:p>
          <a:p>
            <a:pPr algn="ctr" eaLnBrk="1" hangingPunct="1">
              <a:spcBef>
                <a:spcPts val="600"/>
              </a:spcBef>
              <a:defRPr/>
            </a:pPr>
            <a:r>
              <a:rPr lang="en-US" sz="3600" b="1" i="1">
                <a:solidFill>
                  <a:srgbClr val="0000FF"/>
                </a:solidFill>
                <a:latin typeface="Times New Roman" pitchFamily="18" charset="0"/>
                <a:cs typeface="Times New Roman" pitchFamily="18" charset="0"/>
              </a:rPr>
              <a:t>Lớp: </a:t>
            </a:r>
            <a:r>
              <a:rPr lang="en-US" sz="3600" i="1">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y thu thanh.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119" y="36094"/>
            <a:ext cx="16215519" cy="9112331"/>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máy thu thanh.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1 và cho biết Minh, Hoa, ông bà đang sử dụng máy thu thanh để làm gì?</a:t>
            </a:r>
          </a:p>
        </p:txBody>
      </p:sp>
      <p:sp>
        <p:nvSpPr>
          <p:cNvPr id="19" name="TextBox 18"/>
          <p:cNvSpPr txBox="1"/>
          <p:nvPr/>
        </p:nvSpPr>
        <p:spPr>
          <a:xfrm>
            <a:off x="7231689" y="7010400"/>
            <a:ext cx="1982996"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Hình 1</a:t>
            </a:r>
          </a:p>
        </p:txBody>
      </p:sp>
      <p:pic>
        <p:nvPicPr>
          <p:cNvPr id="9" name="Picture 8">
            <a:extLst>
              <a:ext uri="{FF2B5EF4-FFF2-40B4-BE49-F238E27FC236}">
                <a16:creationId xmlns:a16="http://schemas.microsoft.com/office/drawing/2014/main" xmlns="" id="{C7DCD5F4-B455-3D60-E2BC-509DB4422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36" y="3429000"/>
            <a:ext cx="3822674" cy="3424645"/>
          </a:xfrm>
          <a:prstGeom prst="rect">
            <a:avLst/>
          </a:prstGeom>
        </p:spPr>
      </p:pic>
      <p:pic>
        <p:nvPicPr>
          <p:cNvPr id="11" name="Picture 10">
            <a:extLst>
              <a:ext uri="{FF2B5EF4-FFF2-40B4-BE49-F238E27FC236}">
                <a16:creationId xmlns:a16="http://schemas.microsoft.com/office/drawing/2014/main" xmlns="" id="{3437A232-0C67-27F3-1EC6-107675B90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595" y="3429000"/>
            <a:ext cx="4217463" cy="3467706"/>
          </a:xfrm>
          <a:prstGeom prst="rect">
            <a:avLst/>
          </a:prstGeom>
        </p:spPr>
      </p:pic>
      <p:pic>
        <p:nvPicPr>
          <p:cNvPr id="23" name="Picture 22">
            <a:extLst>
              <a:ext uri="{FF2B5EF4-FFF2-40B4-BE49-F238E27FC236}">
                <a16:creationId xmlns:a16="http://schemas.microsoft.com/office/drawing/2014/main" xmlns="" id="{B6496CB3-79B4-BDB9-53FD-A47FC202C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8719" y="3048000"/>
            <a:ext cx="4217463" cy="4102860"/>
          </a:xfrm>
          <a:prstGeom prst="rect">
            <a:avLst/>
          </a:prstGeom>
        </p:spPr>
      </p:pic>
      <p:sp>
        <p:nvSpPr>
          <p:cNvPr id="29" name="TextBox 28">
            <a:extLst>
              <a:ext uri="{FF2B5EF4-FFF2-40B4-BE49-F238E27FC236}">
                <a16:creationId xmlns:a16="http://schemas.microsoft.com/office/drawing/2014/main" xmlns="" id="{5E0C642C-CB7A-D611-60FF-38B1B404D0E7}"/>
              </a:ext>
            </a:extLst>
          </p:cNvPr>
          <p:cNvSpPr txBox="1"/>
          <p:nvPr/>
        </p:nvSpPr>
        <p:spPr>
          <a:xfrm>
            <a:off x="1312720" y="7609582"/>
            <a:ext cx="14369399" cy="1077218"/>
          </a:xfrm>
          <a:prstGeom prst="rect">
            <a:avLst/>
          </a:prstGeom>
          <a:noFill/>
        </p:spPr>
        <p:txBody>
          <a:bodyPr wrap="square">
            <a:spAutoFit/>
          </a:bodyPr>
          <a:lstStyle/>
          <a:p>
            <a:r>
              <a:rPr lang="nl-NL" sz="3200" i="1">
                <a:effectLst/>
                <a:latin typeface="Times New Roman" panose="02020603050405020304" pitchFamily="18" charset="0"/>
                <a:ea typeface="Times New Roman" panose="02020603050405020304" pitchFamily="18" charset="0"/>
              </a:rPr>
              <a:t>      </a:t>
            </a:r>
            <a:r>
              <a:rPr lang="nl-NL" sz="3200" b="1" i="1">
                <a:effectLst/>
                <a:latin typeface="Times New Roman" panose="02020603050405020304" pitchFamily="18" charset="0"/>
                <a:ea typeface="Times New Roman" panose="02020603050405020304" pitchFamily="18" charset="0"/>
              </a:rPr>
              <a:t>Máy thu thanh dùng để nghe chương trình phát thanh. Nội dung chương trình phát thanh thường là tin tức, thông tin giải trí và một số chương trình giáo dục.</a:t>
            </a:r>
            <a:endParaRPr lang="en-US" b="1"/>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9"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(T1)</a:t>
            </a:r>
          </a:p>
        </p:txBody>
      </p:sp>
      <p:sp>
        <p:nvSpPr>
          <p:cNvPr id="46" name="Text Box 14"/>
          <p:cNvSpPr txBox="1">
            <a:spLocks noChangeArrowheads="1"/>
          </p:cNvSpPr>
          <p:nvPr/>
        </p:nvSpPr>
        <p:spPr bwMode="auto">
          <a:xfrm>
            <a:off x="958182" y="1524000"/>
            <a:ext cx="1422778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Mối quan hệ giữa đài phát thanh và máy thu thanh. </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670719" y="2165765"/>
            <a:ext cx="15011400"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Cùng nhau quan sát hình 2, tìm từ thích hợp và hoàn thiện câu dưới đây để thể hiện mối quan hệ giữa đài phát thanh và máy thu thanh.</a:t>
            </a:r>
            <a:endParaRPr lang="vi-VN" sz="3600" i="1" dirty="0">
              <a:solidFill>
                <a:srgbClr val="0000FF"/>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xmlns="" id="{326474F8-0E17-5E1D-2E62-902C87CBC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205" y="3739272"/>
            <a:ext cx="3895961" cy="4506594"/>
          </a:xfrm>
          <a:prstGeom prst="rect">
            <a:avLst/>
          </a:prstGeom>
        </p:spPr>
      </p:pic>
      <p:pic>
        <p:nvPicPr>
          <p:cNvPr id="30" name="Picture 29">
            <a:extLst>
              <a:ext uri="{FF2B5EF4-FFF2-40B4-BE49-F238E27FC236}">
                <a16:creationId xmlns:a16="http://schemas.microsoft.com/office/drawing/2014/main" xmlns="" id="{700992B3-A4A4-2053-50D4-F613D6870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4519" y="3585261"/>
            <a:ext cx="3657600" cy="4506594"/>
          </a:xfrm>
          <a:prstGeom prst="rect">
            <a:avLst/>
          </a:prstGeom>
        </p:spPr>
      </p:pic>
      <p:sp>
        <p:nvSpPr>
          <p:cNvPr id="31" name="TextBox 30">
            <a:extLst>
              <a:ext uri="{FF2B5EF4-FFF2-40B4-BE49-F238E27FC236}">
                <a16:creationId xmlns:a16="http://schemas.microsoft.com/office/drawing/2014/main" xmlns="" id="{CC6E6188-72F1-8C1E-7B61-9626F310556C}"/>
              </a:ext>
            </a:extLst>
          </p:cNvPr>
          <p:cNvSpPr txBox="1"/>
          <p:nvPr/>
        </p:nvSpPr>
        <p:spPr>
          <a:xfrm>
            <a:off x="874184" y="3581400"/>
            <a:ext cx="6273535" cy="2062103"/>
          </a:xfrm>
          <a:prstGeom prst="rect">
            <a:avLst/>
          </a:prstGeom>
          <a:noFill/>
        </p:spPr>
        <p:txBody>
          <a:bodyPr wrap="square" rtlCol="0">
            <a:spAutoFit/>
          </a:bodyPr>
          <a:lstStyle/>
          <a:p>
            <a:pPr algn="just"/>
            <a:r>
              <a:rPr lang="nl-NL" sz="3200">
                <a:latin typeface="Times New Roman" panose="02020603050405020304" pitchFamily="18" charset="0"/>
                <a:ea typeface="Times New Roman" panose="02020603050405020304" pitchFamily="18" charset="0"/>
              </a:rPr>
              <a:t>         .........................</a:t>
            </a:r>
            <a:r>
              <a:rPr lang="nl-NL" sz="3200">
                <a:effectLst/>
                <a:latin typeface="Times New Roman" panose="02020603050405020304" pitchFamily="18" charset="0"/>
                <a:ea typeface="Times New Roman" panose="02020603050405020304" pitchFamily="18" charset="0"/>
              </a:rPr>
              <a:t> </a:t>
            </a:r>
            <a:r>
              <a:rPr lang="nl-NL" sz="3200" b="1">
                <a:effectLst/>
                <a:latin typeface="Times New Roman" panose="02020603050405020304" pitchFamily="18" charset="0"/>
                <a:ea typeface="Times New Roman" panose="02020603050405020304" pitchFamily="18" charset="0"/>
              </a:rPr>
              <a:t>là nơi sản xuất các chương trình phát thanh và phát tín hiệu truyền thanh qua ăng ten.</a:t>
            </a:r>
            <a:endParaRPr lang="en-US" sz="3200" b="1">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xmlns="" id="{EFEA7EAE-AA93-6CBD-3A81-E4D360647B93}"/>
              </a:ext>
            </a:extLst>
          </p:cNvPr>
          <p:cNvSpPr txBox="1"/>
          <p:nvPr/>
        </p:nvSpPr>
        <p:spPr>
          <a:xfrm>
            <a:off x="823119" y="5943600"/>
            <a:ext cx="6019800" cy="2062103"/>
          </a:xfrm>
          <a:prstGeom prst="rect">
            <a:avLst/>
          </a:prstGeom>
          <a:noFill/>
        </p:spPr>
        <p:txBody>
          <a:bodyPr wrap="square" rtlCol="0">
            <a:spAutoFit/>
          </a:bodyPr>
          <a:lstStyle/>
          <a:p>
            <a:pPr algn="just"/>
            <a:r>
              <a:rPr lang="nl-NL" sz="3200" b="1">
                <a:latin typeface="Times New Roman" panose="02020603050405020304" pitchFamily="18" charset="0"/>
                <a:ea typeface="Times New Roman" panose="02020603050405020304" pitchFamily="18" charset="0"/>
              </a:rPr>
              <a:t>          </a:t>
            </a:r>
            <a:r>
              <a:rPr lang="nl-NL" sz="3200">
                <a:latin typeface="Times New Roman" panose="02020603050405020304" pitchFamily="18" charset="0"/>
                <a:ea typeface="Times New Roman" panose="02020603050405020304" pitchFamily="18" charset="0"/>
              </a:rPr>
              <a:t>.......................</a:t>
            </a:r>
            <a:r>
              <a:rPr lang="nl-NL" sz="3200">
                <a:effectLst/>
                <a:latin typeface="Times New Roman" panose="02020603050405020304" pitchFamily="18" charset="0"/>
                <a:ea typeface="Times New Roman" panose="02020603050405020304" pitchFamily="18" charset="0"/>
              </a:rPr>
              <a:t> l</a:t>
            </a:r>
            <a:r>
              <a:rPr lang="nl-NL" sz="3200" b="1">
                <a:effectLst/>
                <a:latin typeface="Times New Roman" panose="02020603050405020304" pitchFamily="18" charset="0"/>
                <a:ea typeface="Times New Roman" panose="02020603050405020304" pitchFamily="18" charset="0"/>
              </a:rPr>
              <a:t>à nơi thu nhận các tín hiệu qua ăng ten và phát ra loa.</a:t>
            </a:r>
            <a:endParaRPr lang="en-US" sz="3200" b="1">
              <a:effectLst/>
              <a:latin typeface="Times New Roman" panose="02020603050405020304" pitchFamily="18" charset="0"/>
              <a:ea typeface="Times New Roman" panose="02020603050405020304" pitchFamily="18" charset="0"/>
            </a:endParaRPr>
          </a:p>
          <a:p>
            <a:endParaRPr lang="en-US" sz="3200" b="1"/>
          </a:p>
        </p:txBody>
      </p:sp>
      <p:sp>
        <p:nvSpPr>
          <p:cNvPr id="33" name="TextBox 32">
            <a:extLst>
              <a:ext uri="{FF2B5EF4-FFF2-40B4-BE49-F238E27FC236}">
                <a16:creationId xmlns:a16="http://schemas.microsoft.com/office/drawing/2014/main" xmlns="" id="{F21B6532-4ED4-EA2D-4B62-4B518A6B72B0}"/>
              </a:ext>
            </a:extLst>
          </p:cNvPr>
          <p:cNvSpPr txBox="1"/>
          <p:nvPr/>
        </p:nvSpPr>
        <p:spPr>
          <a:xfrm>
            <a:off x="1821387" y="3606225"/>
            <a:ext cx="3878532" cy="584775"/>
          </a:xfrm>
          <a:prstGeom prst="rect">
            <a:avLst/>
          </a:prstGeom>
          <a:noFill/>
        </p:spPr>
        <p:txBody>
          <a:bodyPr wrap="square" rtlCol="0">
            <a:spAutoFit/>
          </a:bodyPr>
          <a:lstStyle/>
          <a:p>
            <a:r>
              <a:rPr lang="en-US" sz="3200" b="1">
                <a:solidFill>
                  <a:srgbClr val="FF0000"/>
                </a:solidFill>
              </a:rPr>
              <a:t>Đài phát thanh</a:t>
            </a:r>
          </a:p>
        </p:txBody>
      </p:sp>
      <p:sp>
        <p:nvSpPr>
          <p:cNvPr id="38" name="TextBox 37">
            <a:extLst>
              <a:ext uri="{FF2B5EF4-FFF2-40B4-BE49-F238E27FC236}">
                <a16:creationId xmlns:a16="http://schemas.microsoft.com/office/drawing/2014/main" xmlns="" id="{8E2FF83F-F162-4528-1614-956F4FBE3969}"/>
              </a:ext>
            </a:extLst>
          </p:cNvPr>
          <p:cNvSpPr txBox="1"/>
          <p:nvPr/>
        </p:nvSpPr>
        <p:spPr>
          <a:xfrm>
            <a:off x="1843105" y="6014591"/>
            <a:ext cx="2590800" cy="538609"/>
          </a:xfrm>
          <a:prstGeom prst="rect">
            <a:avLst/>
          </a:prstGeom>
          <a:noFill/>
        </p:spPr>
        <p:txBody>
          <a:bodyPr wrap="square" rtlCol="0">
            <a:spAutoFit/>
          </a:bodyPr>
          <a:lstStyle/>
          <a:p>
            <a:r>
              <a:rPr lang="en-US" b="1">
                <a:solidFill>
                  <a:srgbClr val="FF0000"/>
                </a:solidFill>
              </a:rPr>
              <a:t>Máy thu thanh</a:t>
            </a:r>
          </a:p>
        </p:txBody>
      </p:sp>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(T1)</a:t>
            </a:r>
          </a:p>
        </p:txBody>
      </p:sp>
      <p:sp>
        <p:nvSpPr>
          <p:cNvPr id="46" name="Text Box 14"/>
          <p:cNvSpPr txBox="1">
            <a:spLocks noChangeArrowheads="1"/>
          </p:cNvSpPr>
          <p:nvPr/>
        </p:nvSpPr>
        <p:spPr bwMode="auto">
          <a:xfrm>
            <a:off x="958183" y="1524000"/>
            <a:ext cx="103805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Mối quan hệ giữa đài phát thanh và máy thu thanh. </a:t>
            </a:r>
          </a:p>
        </p:txBody>
      </p:sp>
      <p:sp>
        <p:nvSpPr>
          <p:cNvPr id="51" name="TextBox 50"/>
          <p:cNvSpPr txBox="1"/>
          <p:nvPr/>
        </p:nvSpPr>
        <p:spPr>
          <a:xfrm>
            <a:off x="533524" y="3429000"/>
            <a:ext cx="6019800" cy="3970318"/>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Đài phát thanh Tiếng nói Việt Nam hay còn gọi là Đài Tiếng nói Việt Nam, được thành lập vào tháng 9 năm 1945, trụ sở đặt tại Hà </a:t>
            </a:r>
            <a:r>
              <a:rPr lang="nl-NL" sz="3600" b="1" i="1" smtClean="0">
                <a:solidFill>
                  <a:srgbClr val="FF3399"/>
                </a:solidFill>
                <a:latin typeface="Times New Roman" pitchFamily="18" charset="0"/>
                <a:cs typeface="Times New Roman" pitchFamily="18" charset="0"/>
              </a:rPr>
              <a:t>Nội. Đến nay đài vẫn đang hoạt động bình thường.</a:t>
            </a:r>
            <a:endParaRPr lang="vi-VN" sz="3600" b="1" i="1" dirty="0">
              <a:solidFill>
                <a:srgbClr val="FF3399"/>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326474F8-0E17-5E1D-2E62-902C87CBC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886" y="2743200"/>
            <a:ext cx="4496847" cy="5201660"/>
          </a:xfrm>
          <a:prstGeom prst="rect">
            <a:avLst/>
          </a:prstGeom>
        </p:spPr>
      </p:pic>
      <p:pic>
        <p:nvPicPr>
          <p:cNvPr id="11" name="Picture 10">
            <a:extLst>
              <a:ext uri="{FF2B5EF4-FFF2-40B4-BE49-F238E27FC236}">
                <a16:creationId xmlns:a16="http://schemas.microsoft.com/office/drawing/2014/main" xmlns="" id="{700992B3-A4A4-2053-50D4-F613D6870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8543" y="2570747"/>
            <a:ext cx="4221723" cy="5201660"/>
          </a:xfrm>
          <a:prstGeom prst="rect">
            <a:avLst/>
          </a:prstGeom>
        </p:spPr>
      </p:pic>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1155</TotalTime>
  <Words>331</Words>
  <Application>Microsoft Office PowerPoint</Application>
  <PresentationFormat>Custom</PresentationFormat>
  <Paragraphs>31</Paragraphs>
  <Slides>6</Slides>
  <Notes>1</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248</cp:revision>
  <dcterms:created xsi:type="dcterms:W3CDTF">2022-07-10T01:37:20Z</dcterms:created>
  <dcterms:modified xsi:type="dcterms:W3CDTF">2022-08-24T15:23:34Z</dcterms:modified>
</cp:coreProperties>
</file>