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83" r:id="rId2"/>
    <p:sldId id="2975" r:id="rId3"/>
    <p:sldId id="2979" r:id="rId4"/>
    <p:sldId id="3000" r:id="rId5"/>
    <p:sldId id="3001" r:id="rId6"/>
    <p:sldId id="3002" r:id="rId7"/>
    <p:sldId id="3003" r:id="rId8"/>
    <p:sldId id="3004" r:id="rId9"/>
    <p:sldId id="2985" r:id="rId10"/>
    <p:sldId id="2986"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8D7"/>
    <a:srgbClr val="FF3399"/>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26/12/2023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22.png"/><Relationship Id="rId5" Type="http://schemas.openxmlformats.org/officeDocument/2006/relationships/image" Target="../media/image17.sv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microsoft.com/office/2007/relationships/hdphoto" Target="../media/hdphoto2.wdp"/><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430253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42791" y="798865"/>
            <a:ext cx="1664763" cy="1512215"/>
          </a:xfrm>
          <a:prstGeom prst="rect">
            <a:avLst/>
          </a:prstGeom>
        </p:spPr>
      </p:pic>
      <p:grpSp>
        <p:nvGrpSpPr>
          <p:cNvPr id="28" name="Group 27"/>
          <p:cNvGrpSpPr/>
          <p:nvPr/>
        </p:nvGrpSpPr>
        <p:grpSpPr>
          <a:xfrm>
            <a:off x="-1" y="481125"/>
            <a:ext cx="6965576" cy="2010675"/>
            <a:chOff x="-1" y="-19802"/>
            <a:chExt cx="7315200" cy="2347042"/>
          </a:xfrm>
        </p:grpSpPr>
        <p:pic>
          <p:nvPicPr>
            <p:cNvPr id="14"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 y="-19802"/>
              <a:ext cx="7315200" cy="2347042"/>
            </a:xfrm>
            <a:prstGeom prst="rect">
              <a:avLst/>
            </a:prstGeom>
          </p:spPr>
        </p:pic>
        <p:sp>
          <p:nvSpPr>
            <p:cNvPr id="15" name="Rectangle 14"/>
            <p:cNvSpPr/>
            <p:nvPr/>
          </p:nvSpPr>
          <p:spPr>
            <a:xfrm>
              <a:off x="0" y="125750"/>
              <a:ext cx="6818019" cy="1107941"/>
            </a:xfrm>
            <a:prstGeom prst="rect">
              <a:avLst/>
            </a:prstGeom>
          </p:spPr>
          <p:txBody>
            <a:bodyPr wrap="square">
              <a:spAutoFit/>
            </a:bodyPr>
            <a:lstStyle/>
            <a:p>
              <a:pPr algn="ctr" defTabSz="342900"/>
              <a:r>
                <a:rPr lang="en-US" sz="3300" b="1" dirty="0" err="1">
                  <a:solidFill>
                    <a:schemeClr val="bg1"/>
                  </a:solidFill>
                  <a:latin typeface="SVN-Adam Gorry" panose="02040603050506020204" pitchFamily="18" charset="0"/>
                  <a:cs typeface="Times New Roman" panose="02020603050405020304" pitchFamily="18" charset="0"/>
                </a:rPr>
                <a:t>Chủ</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đề</a:t>
              </a:r>
              <a:r>
                <a:rPr lang="en-US" sz="3300" b="1" dirty="0">
                  <a:solidFill>
                    <a:schemeClr val="bg1"/>
                  </a:solidFill>
                  <a:latin typeface="SVN-Adam Gorry" panose="02040603050506020204" pitchFamily="18" charset="0"/>
                  <a:cs typeface="Times New Roman" panose="02020603050405020304" pitchFamily="18" charset="0"/>
                </a:rPr>
                <a:t> 6. </a:t>
              </a:r>
              <a:r>
                <a:rPr lang="en-US" sz="3300" b="1" dirty="0" err="1">
                  <a:solidFill>
                    <a:schemeClr val="bg1"/>
                  </a:solidFill>
                  <a:latin typeface="SVN-Adam Gorry" panose="02040603050506020204" pitchFamily="18" charset="0"/>
                  <a:cs typeface="Times New Roman" panose="02020603050405020304" pitchFamily="18" charset="0"/>
                </a:rPr>
                <a:t>Giải</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quyết</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vấn</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đề</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với</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sự</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trợ</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giúp</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của</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máy</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tính</a:t>
              </a:r>
              <a:endParaRPr lang="vi-VN" sz="33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766958" y="2458537"/>
            <a:ext cx="7310242" cy="1940925"/>
            <a:chOff x="1055313" y="1366069"/>
            <a:chExt cx="7632065" cy="1940925"/>
          </a:xfrm>
        </p:grpSpPr>
        <p:sp>
          <p:nvSpPr>
            <p:cNvPr id="26" name="Rectangle: Rounded Corners 25"/>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5313" y="1366069"/>
              <a:ext cx="2076866" cy="1940925"/>
            </a:xfrm>
            <a:prstGeom prst="rect">
              <a:avLst/>
            </a:prstGeom>
          </p:spPr>
        </p:pic>
        <p:sp>
          <p:nvSpPr>
            <p:cNvPr id="24" name="Rectangle 23"/>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p:cNvSpPr/>
            <p:nvPr/>
          </p:nvSpPr>
          <p:spPr>
            <a:xfrm>
              <a:off x="1564463" y="2088107"/>
              <a:ext cx="1039905" cy="1003031"/>
            </a:xfrm>
            <a:prstGeom prst="rect">
              <a:avLst/>
            </a:prstGeom>
          </p:spPr>
          <p:txBody>
            <a:bodyPr wrap="square">
              <a:spAutoFit/>
            </a:bodyPr>
            <a:lstStyle/>
            <a:p>
              <a:pPr algn="ctr" defTabSz="342900">
                <a:lnSpc>
                  <a:spcPct val="150000"/>
                </a:lnSpc>
              </a:pPr>
              <a:r>
                <a:rPr lang="vi-VN" sz="4400" b="1">
                  <a:latin typeface="UVF Salome" panose="02000503040000020003" pitchFamily="50" charset="0"/>
                  <a:cs typeface="Times New Roman" panose="02020603050405020304" pitchFamily="18" charset="0"/>
                </a:rPr>
                <a:t>15</a:t>
              </a:r>
              <a:endParaRPr lang="vi-VN" sz="4400" b="1" dirty="0">
                <a:latin typeface="UVF Salome" panose="02000503040000020003" pitchFamily="50" charset="0"/>
                <a:cs typeface="Times New Roman" panose="02020603050405020304" pitchFamily="18" charset="0"/>
              </a:endParaRPr>
            </a:p>
          </p:txBody>
        </p:sp>
        <p:sp>
          <p:nvSpPr>
            <p:cNvPr id="27" name="Rectangle 26"/>
            <p:cNvSpPr/>
            <p:nvPr/>
          </p:nvSpPr>
          <p:spPr>
            <a:xfrm>
              <a:off x="2934305" y="1976908"/>
              <a:ext cx="5518785" cy="954107"/>
            </a:xfrm>
            <a:prstGeom prst="rect">
              <a:avLst/>
            </a:prstGeom>
          </p:spPr>
          <p:txBody>
            <a:bodyPr wrap="square">
              <a:spAutoFit/>
            </a:bodyPr>
            <a:lstStyle/>
            <a:p>
              <a:pPr algn="ctr" defTabSz="342900"/>
              <a:r>
                <a:rPr lang="vi-VN" altLang="vi-VN" sz="2800" b="1" dirty="0">
                  <a:solidFill>
                    <a:srgbClr val="F93265"/>
                  </a:solidFill>
                  <a:latin typeface="UTM Avo" panose="02040603050506020204" pitchFamily="18" charset="0"/>
                  <a:cs typeface="Times New Roman" panose="02020603050405020304" pitchFamily="18" charset="0"/>
                </a:rPr>
                <a:t>SỬ DỤNG BIỂU THỨC TRONG CHƯƠNG TRÌNH</a:t>
              </a:r>
              <a:endParaRPr lang="en-US" altLang="vi-VN" sz="2800" b="1" dirty="0">
                <a:solidFill>
                  <a:srgbClr val="F93265"/>
                </a:solidFill>
                <a:latin typeface="UTM Avo" panose="02040603050506020204" pitchFamily="18" charset="0"/>
                <a:cs typeface="Times New Roman" panose="02020603050405020304" pitchFamily="18" charset="0"/>
              </a:endParaRPr>
            </a:p>
          </p:txBody>
        </p:sp>
      </p:grpSp>
      <p:pic>
        <p:nvPicPr>
          <p:cNvPr id="16" name="Picture 15"/>
          <p:cNvPicPr>
            <a:picLocks noChangeAspect="1"/>
          </p:cNvPicPr>
          <p:nvPr/>
        </p:nvPicPr>
        <p:blipFill>
          <a:blip r:embed="rId12"/>
          <a:stretch>
            <a:fillRect/>
          </a:stretch>
        </p:blipFill>
        <p:spPr>
          <a:xfrm>
            <a:off x="132402" y="2491800"/>
            <a:ext cx="589731" cy="520622"/>
          </a:xfrm>
          <a:prstGeom prst="rect">
            <a:avLst/>
          </a:prstGeom>
        </p:spPr>
      </p:pic>
      <p:sp>
        <p:nvSpPr>
          <p:cNvPr id="3" name="Text Box 2"/>
          <p:cNvSpPr txBox="1"/>
          <p:nvPr/>
        </p:nvSpPr>
        <p:spPr>
          <a:xfrm>
            <a:off x="9505315" y="80010"/>
            <a:ext cx="2686685" cy="706755"/>
          </a:xfrm>
          <a:prstGeom prst="rect">
            <a:avLst/>
          </a:prstGeom>
          <a:noFill/>
        </p:spPr>
        <p:txBody>
          <a:bodyPr wrap="square" rtlCol="0">
            <a:spAutoFit/>
          </a:bodyPr>
          <a:lstStyle/>
          <a:p>
            <a:r>
              <a:rPr lang="en-US" sz="4000" dirty="0">
                <a:solidFill>
                  <a:schemeClr val="bg1"/>
                </a:solidFill>
                <a:highlight>
                  <a:srgbClr val="808000"/>
                </a:highlight>
                <a:latin typeface="Times New Roman" panose="02020603050405020304" pitchFamily="18" charset="0"/>
                <a:cs typeface="Times New Roman" panose="02020603050405020304" pitchFamily="18" charset="0"/>
              </a:rPr>
              <a:t>TIN HOC </a:t>
            </a:r>
            <a:r>
              <a:rPr lang="vi-VN" sz="4000" dirty="0">
                <a:solidFill>
                  <a:schemeClr val="bg1"/>
                </a:solidFill>
                <a:highlight>
                  <a:srgbClr val="808000"/>
                </a:highlight>
                <a:latin typeface="Times New Roman" panose="02020603050405020304" pitchFamily="18" charset="0"/>
                <a:cs typeface="Times New Roman" panose="02020603050405020304" pitchFamily="18" charset="0"/>
              </a:rPr>
              <a:t>5</a:t>
            </a:r>
            <a:endParaRPr lang="en-US" sz="4000" dirty="0">
              <a:solidFill>
                <a:schemeClr val="bg1"/>
              </a:solidFill>
              <a:highlight>
                <a:srgbClr val="808000"/>
              </a:highlight>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598">
        <p:random/>
      </p:transition>
    </mc:Choice>
    <mc:Fallback xmlns="">
      <p:transition spd="slow" advTm="4598">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55960"/>
            <a:ext cx="9751340" cy="506292"/>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Tạo chương trình tính diện tích hình vuông có độ dài cạnh nhập vào từ bàn phím.</a:t>
            </a:r>
            <a:endParaRPr lang="vi-VN" sz="2000" dirty="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82736"/>
            <a:ext cx="2975264" cy="2975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DBA59C4B-8DD9-179F-609B-EB3308502222}"/>
              </a:ext>
            </a:extLst>
          </p:cNvPr>
          <p:cNvSpPr/>
          <p:nvPr/>
        </p:nvSpPr>
        <p:spPr>
          <a:xfrm>
            <a:off x="3854824" y="871100"/>
            <a:ext cx="3597836" cy="6343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490123" y="313208"/>
            <a:ext cx="3885793" cy="1705797"/>
            <a:chOff x="386620" y="311702"/>
            <a:chExt cx="4120032" cy="1705797"/>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35330" y="311702"/>
              <a:ext cx="3971322" cy="170579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642112" y="1760793"/>
            <a:ext cx="6618519" cy="2638955"/>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762055" y="5846700"/>
            <a:ext cx="1156754" cy="822347"/>
          </a:xfrm>
          <a:prstGeom prst="rect">
            <a:avLst/>
          </a:prstGeom>
        </p:spPr>
      </p:pic>
      <p:sp>
        <p:nvSpPr>
          <p:cNvPr id="20" name="Rectangle 19"/>
          <p:cNvSpPr/>
          <p:nvPr/>
        </p:nvSpPr>
        <p:spPr>
          <a:xfrm>
            <a:off x="1239020" y="700086"/>
            <a:ext cx="3451939" cy="754694"/>
          </a:xfrm>
          <a:prstGeom prst="rect">
            <a:avLst/>
          </a:prstGeom>
        </p:spPr>
        <p:txBody>
          <a:bodyPr wrap="square">
            <a:spAutoFit/>
          </a:bodyPr>
          <a:lstStyle/>
          <a:p>
            <a:pPr defTabSz="342900">
              <a:lnSpc>
                <a:spcPct val="150000"/>
              </a:lnSpc>
            </a:pPr>
            <a:r>
              <a:rPr lang="vi-VN" sz="3200" b="1" dirty="0">
                <a:solidFill>
                  <a:srgbClr val="0998D7"/>
                </a:solidFill>
                <a:latin typeface="SVN-SAF" panose="02040603050506020204" pitchFamily="18" charset="0"/>
                <a:cs typeface="Times New Roman" panose="02020603050405020304" pitchFamily="18" charset="0"/>
              </a:rPr>
              <a:t>    </a:t>
            </a:r>
            <a:r>
              <a:rPr lang="en-US" sz="3200" b="1" dirty="0">
                <a:solidFill>
                  <a:srgbClr val="0998D7"/>
                </a:solidFill>
                <a:latin typeface="SVN-SAF" panose="02040603050506020204" pitchFamily="18" charset="0"/>
                <a:cs typeface="Times New Roman" panose="02020603050405020304" pitchFamily="18" charset="0"/>
              </a:rPr>
              <a:t>KHỞI ĐỘNG</a:t>
            </a:r>
            <a:endParaRPr lang="vi-VN" sz="3200" b="1" dirty="0">
              <a:solidFill>
                <a:srgbClr val="0998D7"/>
              </a:solidFill>
              <a:latin typeface="SVN-SAF"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11340432" y="1339064"/>
            <a:ext cx="521581" cy="460458"/>
          </a:xfrm>
          <a:prstGeom prst="rect">
            <a:avLst/>
          </a:prstGeom>
        </p:spPr>
      </p:pic>
      <p:pic>
        <p:nvPicPr>
          <p:cNvPr id="2" name="Picture 1" descr="Khởi  1"/>
          <p:cNvPicPr>
            <a:picLocks noChangeAspect="1"/>
          </p:cNvPicPr>
          <p:nvPr/>
        </p:nvPicPr>
        <p:blipFill>
          <a:blip r:embed="rId7"/>
          <a:srcRect r="19601" b="-488"/>
          <a:stretch>
            <a:fillRect/>
          </a:stretch>
        </p:blipFill>
        <p:spPr>
          <a:xfrm flipH="1">
            <a:off x="2132965" y="3556635"/>
            <a:ext cx="1976755" cy="2470785"/>
          </a:xfrm>
          <a:prstGeom prst="rect">
            <a:avLst/>
          </a:prstGeom>
        </p:spPr>
      </p:pic>
      <p:sp>
        <p:nvSpPr>
          <p:cNvPr id="9" name="Rectangle 8">
            <a:extLst>
              <a:ext uri="{FF2B5EF4-FFF2-40B4-BE49-F238E27FC236}">
                <a16:creationId xmlns:a16="http://schemas.microsoft.com/office/drawing/2014/main" id="{52CC36AF-6648-E6E0-84AB-B0AD5704FF71}"/>
              </a:ext>
            </a:extLst>
          </p:cNvPr>
          <p:cNvSpPr/>
          <p:nvPr/>
        </p:nvSpPr>
        <p:spPr>
          <a:xfrm>
            <a:off x="3927374" y="860629"/>
            <a:ext cx="3451939" cy="547714"/>
          </a:xfrm>
          <a:prstGeom prst="rect">
            <a:avLst/>
          </a:prstGeom>
        </p:spPr>
        <p:txBody>
          <a:bodyPr wrap="square">
            <a:spAutoFit/>
          </a:bodyPr>
          <a:lstStyle/>
          <a:p>
            <a:pPr algn="ctr" defTabSz="342900">
              <a:lnSpc>
                <a:spcPct val="150000"/>
              </a:lnSpc>
            </a:pPr>
            <a:r>
              <a:rPr lang="vi-VN" sz="2200" b="1" dirty="0">
                <a:solidFill>
                  <a:schemeClr val="bg1"/>
                </a:solidFill>
                <a:latin typeface="UTM Bienvenue" panose="02040603050506020204" pitchFamily="18" charset="0"/>
                <a:cs typeface="Times New Roman" panose="02020603050405020304" pitchFamily="18" charset="0"/>
              </a:rPr>
              <a:t>  HOẠT ĐỘNG: Biểu thức</a:t>
            </a:r>
            <a:endParaRPr lang="vi-VN" sz="2200" b="1" dirty="0">
              <a:solidFill>
                <a:schemeClr val="bg1"/>
              </a:solidFill>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A25F6E4E-8818-9106-7473-B015FE840F87}"/>
              </a:ext>
            </a:extLst>
          </p:cNvPr>
          <p:cNvSpPr/>
          <p:nvPr/>
        </p:nvSpPr>
        <p:spPr>
          <a:xfrm>
            <a:off x="2359201" y="2275922"/>
            <a:ext cx="624554" cy="671851"/>
          </a:xfrm>
          <a:prstGeom prst="rect">
            <a:avLst/>
          </a:prstGeom>
        </p:spPr>
        <p:txBody>
          <a:bodyPr wrap="square">
            <a:spAutoFit/>
          </a:bodyPr>
          <a:lstStyle/>
          <a:p>
            <a:pPr algn="ctr" defTabSz="342900">
              <a:lnSpc>
                <a:spcPct val="150000"/>
              </a:lnSpc>
            </a:pPr>
            <a:r>
              <a:rPr lang="vi-VN" sz="2800" b="1" dirty="0">
                <a:solidFill>
                  <a:schemeClr val="bg1"/>
                </a:solidFill>
                <a:latin typeface="UTM Avo" panose="02040603050506020204" pitchFamily="18" charset="0"/>
                <a:cs typeface="Times New Roman" panose="02020603050405020304" pitchFamily="18" charset="0"/>
              </a:rPr>
              <a:t>2</a:t>
            </a:r>
          </a:p>
        </p:txBody>
      </p:sp>
      <p:grpSp>
        <p:nvGrpSpPr>
          <p:cNvPr id="26" name="Group 25">
            <a:extLst>
              <a:ext uri="{FF2B5EF4-FFF2-40B4-BE49-F238E27FC236}">
                <a16:creationId xmlns:a16="http://schemas.microsoft.com/office/drawing/2014/main" id="{3AE4BF7D-5C41-10DA-2A9F-6844DE1C7354}"/>
              </a:ext>
            </a:extLst>
          </p:cNvPr>
          <p:cNvGrpSpPr/>
          <p:nvPr/>
        </p:nvGrpSpPr>
        <p:grpSpPr>
          <a:xfrm>
            <a:off x="4837023" y="1851263"/>
            <a:ext cx="6507108" cy="2309914"/>
            <a:chOff x="4837023" y="1851263"/>
            <a:chExt cx="6507108" cy="2309914"/>
          </a:xfrm>
        </p:grpSpPr>
        <p:sp>
          <p:nvSpPr>
            <p:cNvPr id="13" name="Rectangle 12"/>
            <p:cNvSpPr/>
            <p:nvPr/>
          </p:nvSpPr>
          <p:spPr>
            <a:xfrm>
              <a:off x="4837023" y="1852853"/>
              <a:ext cx="6507108" cy="2308324"/>
            </a:xfrm>
            <a:prstGeom prst="rect">
              <a:avLst/>
            </a:prstGeom>
          </p:spPr>
          <p:txBody>
            <a:bodyPr wrap="square">
              <a:spAutoFit/>
            </a:bodyPr>
            <a:lstStyle/>
            <a:p>
              <a:pPr defTabSz="342900"/>
              <a:r>
                <a:rPr lang="vi-VN" altLang="vi-VN" dirty="0">
                  <a:latin typeface="UTM Avo" panose="02040603050506020204" pitchFamily="18" charset="0"/>
                  <a:cs typeface="Times New Roman" panose="02020603050405020304" pitchFamily="18" charset="0"/>
                </a:rPr>
                <a:t>Giả sử biến              được dùng để lưu độ dài cạnh của hình vuông. Scratch có các phép toán cộng, trừ, nhân, chia như trong môn Toán. Theo em biểu thức nào sau đây tính chu vi hình vuông trong Scratch?</a:t>
              </a:r>
            </a:p>
            <a:p>
              <a:pPr defTabSz="342900"/>
              <a:br>
                <a:rPr lang="vi-VN" altLang="vi-VN" dirty="0">
                  <a:latin typeface="UTM Avo" panose="02040603050506020204" pitchFamily="18" charset="0"/>
                  <a:cs typeface="Times New Roman" panose="02020603050405020304" pitchFamily="18" charset="0"/>
                </a:rPr>
              </a:br>
              <a:r>
                <a:rPr lang="vi-VN" altLang="vi-VN" dirty="0">
                  <a:latin typeface="UTM Avo" panose="02040603050506020204" pitchFamily="18" charset="0"/>
                  <a:cs typeface="Times New Roman" panose="02020603050405020304" pitchFamily="18" charset="0"/>
                </a:rPr>
                <a:t>A.                                                                           B.                                            </a:t>
              </a:r>
            </a:p>
            <a:p>
              <a:pPr defTabSz="342900"/>
              <a:endParaRPr lang="vi-VN" dirty="0">
                <a:latin typeface="UTM Avo" panose="02040603050506020204" pitchFamily="18" charset="0"/>
                <a:cs typeface="Times New Roman" panose="02020603050405020304" pitchFamily="18" charset="0"/>
              </a:endParaRPr>
            </a:p>
            <a:p>
              <a:pPr defTabSz="342900"/>
              <a:r>
                <a:rPr lang="vi-VN" dirty="0">
                  <a:solidFill>
                    <a:schemeClr val="accent6"/>
                  </a:solidFill>
                  <a:latin typeface="UTM Avo" panose="02040603050506020204" pitchFamily="18" charset="0"/>
                  <a:cs typeface="Times New Roman" panose="02020603050405020304" pitchFamily="18" charset="0"/>
                </a:rPr>
                <a:t>C.</a:t>
              </a:r>
              <a:r>
                <a:rPr lang="vi-VN" dirty="0">
                  <a:latin typeface="UTM Avo" panose="02040603050506020204" pitchFamily="18" charset="0"/>
                  <a:cs typeface="Times New Roman" panose="02020603050405020304" pitchFamily="18" charset="0"/>
                </a:rPr>
                <a:t>												D. </a:t>
              </a:r>
            </a:p>
          </p:txBody>
        </p:sp>
        <p:pic>
          <p:nvPicPr>
            <p:cNvPr id="25" name="Picture 24">
              <a:extLst>
                <a:ext uri="{FF2B5EF4-FFF2-40B4-BE49-F238E27FC236}">
                  <a16:creationId xmlns:a16="http://schemas.microsoft.com/office/drawing/2014/main" id="{A10A176F-5388-8C38-14D3-CB876BFE2268}"/>
                </a:ext>
              </a:extLst>
            </p:cNvPr>
            <p:cNvPicPr>
              <a:picLocks noChangeAspect="1"/>
            </p:cNvPicPr>
            <p:nvPr/>
          </p:nvPicPr>
          <p:blipFill>
            <a:blip r:embed="rId8"/>
            <a:stretch>
              <a:fillRect/>
            </a:stretch>
          </p:blipFill>
          <p:spPr>
            <a:xfrm>
              <a:off x="6096000" y="1851263"/>
              <a:ext cx="537882" cy="358588"/>
            </a:xfrm>
            <a:prstGeom prst="rect">
              <a:avLst/>
            </a:prstGeom>
          </p:spPr>
        </p:pic>
      </p:grpSp>
      <p:pic>
        <p:nvPicPr>
          <p:cNvPr id="28" name="Picture 27">
            <a:extLst>
              <a:ext uri="{FF2B5EF4-FFF2-40B4-BE49-F238E27FC236}">
                <a16:creationId xmlns:a16="http://schemas.microsoft.com/office/drawing/2014/main" id="{398CB980-5128-1BEC-6990-0461846129B2}"/>
              </a:ext>
            </a:extLst>
          </p:cNvPr>
          <p:cNvPicPr>
            <a:picLocks noChangeAspect="1"/>
          </p:cNvPicPr>
          <p:nvPr/>
        </p:nvPicPr>
        <p:blipFill>
          <a:blip r:embed="rId9"/>
          <a:stretch>
            <a:fillRect/>
          </a:stretch>
        </p:blipFill>
        <p:spPr>
          <a:xfrm>
            <a:off x="5202067" y="3155647"/>
            <a:ext cx="902551" cy="337216"/>
          </a:xfrm>
          <a:prstGeom prst="rect">
            <a:avLst/>
          </a:prstGeom>
        </p:spPr>
      </p:pic>
      <p:pic>
        <p:nvPicPr>
          <p:cNvPr id="30" name="Picture 29">
            <a:extLst>
              <a:ext uri="{FF2B5EF4-FFF2-40B4-BE49-F238E27FC236}">
                <a16:creationId xmlns:a16="http://schemas.microsoft.com/office/drawing/2014/main" id="{B2AC66C8-9DE1-C532-86FC-721F790F06FA}"/>
              </a:ext>
            </a:extLst>
          </p:cNvPr>
          <p:cNvPicPr>
            <a:picLocks noChangeAspect="1"/>
          </p:cNvPicPr>
          <p:nvPr/>
        </p:nvPicPr>
        <p:blipFill>
          <a:blip r:embed="rId10"/>
          <a:stretch>
            <a:fillRect/>
          </a:stretch>
        </p:blipFill>
        <p:spPr>
          <a:xfrm>
            <a:off x="9377277" y="3150587"/>
            <a:ext cx="964375" cy="365798"/>
          </a:xfrm>
          <a:prstGeom prst="rect">
            <a:avLst/>
          </a:prstGeom>
        </p:spPr>
      </p:pic>
      <p:pic>
        <p:nvPicPr>
          <p:cNvPr id="32" name="Picture 31">
            <a:extLst>
              <a:ext uri="{FF2B5EF4-FFF2-40B4-BE49-F238E27FC236}">
                <a16:creationId xmlns:a16="http://schemas.microsoft.com/office/drawing/2014/main" id="{87A169BC-FFE0-AB3F-695A-89BEA16ABE16}"/>
              </a:ext>
            </a:extLst>
          </p:cNvPr>
          <p:cNvPicPr>
            <a:picLocks noChangeAspect="1"/>
          </p:cNvPicPr>
          <p:nvPr/>
        </p:nvPicPr>
        <p:blipFill>
          <a:blip r:embed="rId11"/>
          <a:stretch>
            <a:fillRect/>
          </a:stretch>
        </p:blipFill>
        <p:spPr>
          <a:xfrm>
            <a:off x="5165613" y="3735605"/>
            <a:ext cx="975458" cy="365797"/>
          </a:xfrm>
          <a:prstGeom prst="rect">
            <a:avLst/>
          </a:prstGeom>
        </p:spPr>
      </p:pic>
      <p:pic>
        <p:nvPicPr>
          <p:cNvPr id="34" name="Picture 33">
            <a:extLst>
              <a:ext uri="{FF2B5EF4-FFF2-40B4-BE49-F238E27FC236}">
                <a16:creationId xmlns:a16="http://schemas.microsoft.com/office/drawing/2014/main" id="{07DD12EF-E39A-0EA3-8769-FD4CA77B2BD3}"/>
              </a:ext>
            </a:extLst>
          </p:cNvPr>
          <p:cNvPicPr>
            <a:picLocks noChangeAspect="1"/>
          </p:cNvPicPr>
          <p:nvPr/>
        </p:nvPicPr>
        <p:blipFill>
          <a:blip r:embed="rId12"/>
          <a:stretch>
            <a:fillRect/>
          </a:stretch>
        </p:blipFill>
        <p:spPr>
          <a:xfrm>
            <a:off x="9377277" y="3782155"/>
            <a:ext cx="917562" cy="3585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1.04167E-6 -4.44444E-6 L 1.04167E-6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par>
                                <p:cTn id="18" presetID="42"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57482" y="257343"/>
            <a:ext cx="8211146" cy="684803"/>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 Biểu thức trong Scratch</a:t>
            </a:r>
            <a:endParaRPr lang="vi-VN" sz="2800" b="1" dirty="0">
              <a:solidFill>
                <a:srgbClr val="F03C69"/>
              </a:solidFill>
              <a:cs typeface="Times New Roman" panose="02020603050405020304" pitchFamily="18" charset="0"/>
            </a:endParaRPr>
          </a:p>
        </p:txBody>
      </p:sp>
      <p:sp>
        <p:nvSpPr>
          <p:cNvPr id="23" name="TextBox 22">
            <a:extLst>
              <a:ext uri="{FF2B5EF4-FFF2-40B4-BE49-F238E27FC236}">
                <a16:creationId xmlns:a16="http://schemas.microsoft.com/office/drawing/2014/main" id="{7765D58D-440D-55AC-201F-9692030A45B3}"/>
              </a:ext>
            </a:extLst>
          </p:cNvPr>
          <p:cNvSpPr txBox="1"/>
          <p:nvPr/>
        </p:nvSpPr>
        <p:spPr>
          <a:xfrm>
            <a:off x="2366682" y="1225015"/>
            <a:ext cx="8211147" cy="2596865"/>
          </a:xfrm>
          <a:prstGeom prst="rect">
            <a:avLst/>
          </a:prstGeom>
          <a:noFill/>
        </p:spPr>
        <p:txBody>
          <a:bodyPr wrap="square">
            <a:spAutoFit/>
          </a:bodyPr>
          <a:lstStyle/>
          <a:p>
            <a:pPr>
              <a:lnSpc>
                <a:spcPct val="150000"/>
              </a:lnSpc>
            </a:pPr>
            <a:r>
              <a:rPr lang="vi-VN" sz="1800" dirty="0">
                <a:solidFill>
                  <a:srgbClr val="000000"/>
                </a:solidFill>
                <a:effectLst/>
                <a:latin typeface="Arial" panose="020B0604020202020204" pitchFamily="34" charset="0"/>
              </a:rPr>
              <a:t>Nếu biểu thức trong môn Toán gồm các số, chữ, phép toán và dấu ngoặc thì biểu thức trong Scratch gồm các số, biến và phép toán. </a:t>
            </a:r>
            <a:endParaRPr lang="vi-VN" sz="2000" dirty="0"/>
          </a:p>
          <a:p>
            <a:pPr>
              <a:lnSpc>
                <a:spcPct val="150000"/>
              </a:lnSpc>
            </a:pPr>
            <a:r>
              <a:rPr lang="vi-VN" sz="1800" dirty="0">
                <a:solidFill>
                  <a:srgbClr val="000000"/>
                </a:solidFill>
                <a:effectLst/>
                <a:latin typeface="Arial" panose="020B0604020202020204" pitchFamily="34" charset="0"/>
              </a:rPr>
              <a:t>Nhóm lệnh </a:t>
            </a:r>
            <a:r>
              <a:rPr lang="vi-VN" sz="2000" dirty="0"/>
              <a:t>        </a:t>
            </a:r>
            <a:r>
              <a:rPr lang="vi-VN" sz="1800" dirty="0">
                <a:solidFill>
                  <a:srgbClr val="000000"/>
                </a:solidFill>
                <a:effectLst/>
                <a:latin typeface="Arial" panose="020B0604020202020204" pitchFamily="34" charset="0"/>
              </a:rPr>
              <a:t>trong Scratch có các lệnh tạo biểu thức với một số phép toán như sau: </a:t>
            </a:r>
            <a:endParaRPr lang="vi-VN" sz="2000" dirty="0"/>
          </a:p>
          <a:p>
            <a:pPr>
              <a:lnSpc>
                <a:spcPct val="150000"/>
              </a:lnSpc>
            </a:pPr>
            <a:r>
              <a:rPr lang="vi-VN" sz="1800" dirty="0">
                <a:solidFill>
                  <a:srgbClr val="000000"/>
                </a:solidFill>
                <a:effectLst/>
                <a:latin typeface="Arial" panose="020B0604020202020204" pitchFamily="34" charset="0"/>
              </a:rPr>
              <a:t>– Bốn phép toán số học: cộng, trừ, nhân, chia. Ví dụ minh hoạ được trình </a:t>
            </a:r>
            <a:endParaRPr lang="vi-VN" sz="2000" dirty="0"/>
          </a:p>
          <a:p>
            <a:pPr>
              <a:lnSpc>
                <a:spcPct val="150000"/>
              </a:lnSpc>
            </a:pPr>
            <a:r>
              <a:rPr lang="vi-VN" sz="1800" dirty="0">
                <a:solidFill>
                  <a:srgbClr val="000000"/>
                </a:solidFill>
                <a:effectLst/>
                <a:latin typeface="Arial" panose="020B0604020202020204" pitchFamily="34" charset="0"/>
              </a:rPr>
              <a:t>bày trong bảng sau:</a:t>
            </a:r>
            <a:endParaRPr lang="en-US" sz="2000" dirty="0"/>
          </a:p>
        </p:txBody>
      </p:sp>
      <p:pic>
        <p:nvPicPr>
          <p:cNvPr id="4" name="Picture 3">
            <a:extLst>
              <a:ext uri="{FF2B5EF4-FFF2-40B4-BE49-F238E27FC236}">
                <a16:creationId xmlns:a16="http://schemas.microsoft.com/office/drawing/2014/main" id="{521ED6A7-D29B-8C2E-124C-7DFE9AA42A50}"/>
              </a:ext>
            </a:extLst>
          </p:cNvPr>
          <p:cNvPicPr>
            <a:picLocks noChangeAspect="1"/>
          </p:cNvPicPr>
          <p:nvPr/>
        </p:nvPicPr>
        <p:blipFill>
          <a:blip r:embed="rId2"/>
          <a:stretch>
            <a:fillRect/>
          </a:stretch>
        </p:blipFill>
        <p:spPr>
          <a:xfrm>
            <a:off x="1425388" y="1157300"/>
            <a:ext cx="941294" cy="893245"/>
          </a:xfrm>
          <a:prstGeom prst="rect">
            <a:avLst/>
          </a:prstGeom>
        </p:spPr>
      </p:pic>
      <p:pic>
        <p:nvPicPr>
          <p:cNvPr id="6" name="Picture 5">
            <a:extLst>
              <a:ext uri="{FF2B5EF4-FFF2-40B4-BE49-F238E27FC236}">
                <a16:creationId xmlns:a16="http://schemas.microsoft.com/office/drawing/2014/main" id="{1A327BB2-C954-BCD4-EE50-97FAD210048E}"/>
              </a:ext>
            </a:extLst>
          </p:cNvPr>
          <p:cNvPicPr>
            <a:picLocks noChangeAspect="1"/>
          </p:cNvPicPr>
          <p:nvPr/>
        </p:nvPicPr>
        <p:blipFill>
          <a:blip r:embed="rId3"/>
          <a:stretch>
            <a:fillRect/>
          </a:stretch>
        </p:blipFill>
        <p:spPr>
          <a:xfrm>
            <a:off x="3698379" y="2121808"/>
            <a:ext cx="523997" cy="493175"/>
          </a:xfrm>
          <a:prstGeom prst="rect">
            <a:avLst/>
          </a:prstGeom>
        </p:spPr>
      </p:pic>
      <p:pic>
        <p:nvPicPr>
          <p:cNvPr id="8" name="Picture 7">
            <a:extLst>
              <a:ext uri="{FF2B5EF4-FFF2-40B4-BE49-F238E27FC236}">
                <a16:creationId xmlns:a16="http://schemas.microsoft.com/office/drawing/2014/main" id="{06E63C8B-EB20-EE0C-45C8-4979E2A27065}"/>
              </a:ext>
            </a:extLst>
          </p:cNvPr>
          <p:cNvPicPr>
            <a:picLocks noChangeAspect="1"/>
          </p:cNvPicPr>
          <p:nvPr/>
        </p:nvPicPr>
        <p:blipFill>
          <a:blip r:embed="rId4"/>
          <a:stretch>
            <a:fillRect/>
          </a:stretch>
        </p:blipFill>
        <p:spPr>
          <a:xfrm>
            <a:off x="2774293" y="4168184"/>
            <a:ext cx="6643414" cy="15544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765D58D-440D-55AC-201F-9692030A45B3}"/>
              </a:ext>
            </a:extLst>
          </p:cNvPr>
          <p:cNvSpPr txBox="1"/>
          <p:nvPr/>
        </p:nvSpPr>
        <p:spPr>
          <a:xfrm>
            <a:off x="502024" y="292685"/>
            <a:ext cx="10721788" cy="646331"/>
          </a:xfrm>
          <a:prstGeom prst="rect">
            <a:avLst/>
          </a:prstGeom>
          <a:noFill/>
        </p:spPr>
        <p:txBody>
          <a:bodyPr wrap="square">
            <a:spAutoFit/>
          </a:bodyPr>
          <a:lstStyle/>
          <a:p>
            <a:r>
              <a:rPr lang="vi-VN" sz="1800" dirty="0">
                <a:solidFill>
                  <a:srgbClr val="000000"/>
                </a:solidFill>
                <a:effectLst/>
                <a:latin typeface="Arial" panose="020B0604020202020204" pitchFamily="34" charset="0"/>
              </a:rPr>
              <a:t>– Ba phép toán so sánh: bé hơn, bằng, lớn hơn. Các phép toán này được dùng để tạo biểu thức điều kiện. Ví dụ minh hoạ được trình bày trong các bảng sau:</a:t>
            </a:r>
            <a:endParaRPr lang="en-US" sz="2000" dirty="0"/>
          </a:p>
        </p:txBody>
      </p:sp>
      <p:pic>
        <p:nvPicPr>
          <p:cNvPr id="3" name="Picture 2">
            <a:extLst>
              <a:ext uri="{FF2B5EF4-FFF2-40B4-BE49-F238E27FC236}">
                <a16:creationId xmlns:a16="http://schemas.microsoft.com/office/drawing/2014/main" id="{8D91A570-B7D2-9FEF-FE2B-078296CDD920}"/>
              </a:ext>
            </a:extLst>
          </p:cNvPr>
          <p:cNvPicPr>
            <a:picLocks noChangeAspect="1"/>
          </p:cNvPicPr>
          <p:nvPr/>
        </p:nvPicPr>
        <p:blipFill>
          <a:blip r:embed="rId2"/>
          <a:stretch>
            <a:fillRect/>
          </a:stretch>
        </p:blipFill>
        <p:spPr>
          <a:xfrm>
            <a:off x="3407342" y="950099"/>
            <a:ext cx="4862380" cy="2340304"/>
          </a:xfrm>
          <a:prstGeom prst="rect">
            <a:avLst/>
          </a:prstGeom>
        </p:spPr>
      </p:pic>
      <p:pic>
        <p:nvPicPr>
          <p:cNvPr id="7" name="Picture 6">
            <a:extLst>
              <a:ext uri="{FF2B5EF4-FFF2-40B4-BE49-F238E27FC236}">
                <a16:creationId xmlns:a16="http://schemas.microsoft.com/office/drawing/2014/main" id="{BB7C11E7-ABB2-2259-3A6A-82A292C1EB34}"/>
              </a:ext>
            </a:extLst>
          </p:cNvPr>
          <p:cNvPicPr>
            <a:picLocks noChangeAspect="1"/>
          </p:cNvPicPr>
          <p:nvPr/>
        </p:nvPicPr>
        <p:blipFill>
          <a:blip r:embed="rId3"/>
          <a:stretch>
            <a:fillRect/>
          </a:stretch>
        </p:blipFill>
        <p:spPr>
          <a:xfrm>
            <a:off x="2358248" y="3289531"/>
            <a:ext cx="6960568" cy="2088171"/>
          </a:xfrm>
          <a:prstGeom prst="rect">
            <a:avLst/>
          </a:prstGeom>
        </p:spPr>
      </p:pic>
    </p:spTree>
    <p:extLst>
      <p:ext uri="{BB962C8B-B14F-4D97-AF65-F5344CB8AC3E}">
        <p14:creationId xmlns:p14="http://schemas.microsoft.com/office/powerpoint/2010/main" val="2059786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765D58D-440D-55AC-201F-9692030A45B3}"/>
              </a:ext>
            </a:extLst>
          </p:cNvPr>
          <p:cNvSpPr txBox="1"/>
          <p:nvPr/>
        </p:nvSpPr>
        <p:spPr>
          <a:xfrm>
            <a:off x="502024" y="292685"/>
            <a:ext cx="10721788" cy="369332"/>
          </a:xfrm>
          <a:prstGeom prst="rect">
            <a:avLst/>
          </a:prstGeom>
          <a:noFill/>
        </p:spPr>
        <p:txBody>
          <a:bodyPr wrap="square">
            <a:spAutoFit/>
          </a:bodyPr>
          <a:lstStyle/>
          <a:p>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Một</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số</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phép</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toán</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đặc</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biệt</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khác</a:t>
            </a:r>
            <a:r>
              <a:rPr lang="en-US" sz="1800" dirty="0">
                <a:solidFill>
                  <a:srgbClr val="000000"/>
                </a:solidFill>
                <a:effectLst/>
                <a:latin typeface="Arial" panose="020B0604020202020204" pitchFamily="34" charset="0"/>
              </a:rPr>
              <a:t>:</a:t>
            </a:r>
            <a:endParaRPr lang="en-US" sz="2000" dirty="0"/>
          </a:p>
        </p:txBody>
      </p:sp>
      <p:pic>
        <p:nvPicPr>
          <p:cNvPr id="4" name="Picture 3">
            <a:extLst>
              <a:ext uri="{FF2B5EF4-FFF2-40B4-BE49-F238E27FC236}">
                <a16:creationId xmlns:a16="http://schemas.microsoft.com/office/drawing/2014/main" id="{D2E4518F-3383-7C16-5CAF-17F3B49236C4}"/>
              </a:ext>
            </a:extLst>
          </p:cNvPr>
          <p:cNvPicPr>
            <a:picLocks noChangeAspect="1"/>
          </p:cNvPicPr>
          <p:nvPr/>
        </p:nvPicPr>
        <p:blipFill>
          <a:blip r:embed="rId2"/>
          <a:stretch>
            <a:fillRect/>
          </a:stretch>
        </p:blipFill>
        <p:spPr>
          <a:xfrm>
            <a:off x="2354335" y="754098"/>
            <a:ext cx="7027408" cy="1657408"/>
          </a:xfrm>
          <a:prstGeom prst="rect">
            <a:avLst/>
          </a:prstGeom>
        </p:spPr>
      </p:pic>
      <p:sp>
        <p:nvSpPr>
          <p:cNvPr id="6" name="TextBox 5">
            <a:extLst>
              <a:ext uri="{FF2B5EF4-FFF2-40B4-BE49-F238E27FC236}">
                <a16:creationId xmlns:a16="http://schemas.microsoft.com/office/drawing/2014/main" id="{93DB9935-3C10-4EA1-90CF-D96816F8929F}"/>
              </a:ext>
            </a:extLst>
          </p:cNvPr>
          <p:cNvSpPr txBox="1"/>
          <p:nvPr/>
        </p:nvSpPr>
        <p:spPr>
          <a:xfrm>
            <a:off x="502024" y="2690336"/>
            <a:ext cx="8236904" cy="923330"/>
          </a:xfrm>
          <a:prstGeom prst="rect">
            <a:avLst/>
          </a:prstGeom>
          <a:noFill/>
        </p:spPr>
        <p:txBody>
          <a:bodyPr wrap="square">
            <a:spAutoFit/>
          </a:bodyPr>
          <a:lstStyle/>
          <a:p>
            <a:r>
              <a:rPr lang="vi-VN" sz="1800" i="1" dirty="0">
                <a:solidFill>
                  <a:srgbClr val="000000"/>
                </a:solidFill>
                <a:effectLst/>
                <a:latin typeface="Arial" panose="020B0604020202020204" pitchFamily="34" charset="0"/>
              </a:rPr>
              <a:t>Lưu ý: </a:t>
            </a:r>
            <a:r>
              <a:rPr lang="vi-VN" sz="1800" dirty="0">
                <a:solidFill>
                  <a:srgbClr val="000000"/>
                </a:solidFill>
                <a:effectLst/>
                <a:latin typeface="Arial" panose="020B0604020202020204" pitchFamily="34" charset="0"/>
              </a:rPr>
              <a:t>Scratch không có dấu ngoặc để quy định thứ tự thực hiện phép toán. Với biểu thức có nhiều phép toán, khi chạy chương trình, các phép toán được thực hiện theo thứ tự từ trong ra ngoài. Ví dụ minh hoạ như Hình 97.</a:t>
            </a:r>
            <a:endParaRPr lang="en-US" dirty="0"/>
          </a:p>
        </p:txBody>
      </p:sp>
      <p:pic>
        <p:nvPicPr>
          <p:cNvPr id="9" name="Picture 8">
            <a:extLst>
              <a:ext uri="{FF2B5EF4-FFF2-40B4-BE49-F238E27FC236}">
                <a16:creationId xmlns:a16="http://schemas.microsoft.com/office/drawing/2014/main" id="{5E401338-79AD-7D35-45A3-1F60FA41A708}"/>
              </a:ext>
            </a:extLst>
          </p:cNvPr>
          <p:cNvPicPr>
            <a:picLocks noChangeAspect="1"/>
          </p:cNvPicPr>
          <p:nvPr/>
        </p:nvPicPr>
        <p:blipFill>
          <a:blip r:embed="rId3"/>
          <a:stretch>
            <a:fillRect/>
          </a:stretch>
        </p:blipFill>
        <p:spPr>
          <a:xfrm>
            <a:off x="8738928" y="2503587"/>
            <a:ext cx="2951048" cy="1851211"/>
          </a:xfrm>
          <a:prstGeom prst="rect">
            <a:avLst/>
          </a:prstGeom>
        </p:spPr>
      </p:pic>
      <p:sp>
        <p:nvSpPr>
          <p:cNvPr id="11" name="TextBox 10">
            <a:extLst>
              <a:ext uri="{FF2B5EF4-FFF2-40B4-BE49-F238E27FC236}">
                <a16:creationId xmlns:a16="http://schemas.microsoft.com/office/drawing/2014/main" id="{D0FDC006-35D0-71D9-0CCE-9752B0B10DB7}"/>
              </a:ext>
            </a:extLst>
          </p:cNvPr>
          <p:cNvSpPr txBox="1"/>
          <p:nvPr/>
        </p:nvSpPr>
        <p:spPr>
          <a:xfrm>
            <a:off x="8738928" y="4446495"/>
            <a:ext cx="2951048" cy="369332"/>
          </a:xfrm>
          <a:prstGeom prst="rect">
            <a:avLst/>
          </a:prstGeom>
          <a:noFill/>
        </p:spPr>
        <p:txBody>
          <a:bodyPr wrap="square">
            <a:spAutoFit/>
          </a:bodyPr>
          <a:lstStyle/>
          <a:p>
            <a:r>
              <a:rPr lang="en-US" sz="1800" b="1" i="1" dirty="0" err="1">
                <a:solidFill>
                  <a:srgbClr val="58595B"/>
                </a:solidFill>
                <a:effectLst/>
                <a:latin typeface="MyriadPro-BoldIt"/>
              </a:rPr>
              <a:t>Hình</a:t>
            </a:r>
            <a:r>
              <a:rPr lang="en-US" sz="1800" b="1" i="1" dirty="0">
                <a:solidFill>
                  <a:srgbClr val="58595B"/>
                </a:solidFill>
                <a:effectLst/>
                <a:latin typeface="MyriadPro-BoldIt"/>
              </a:rPr>
              <a:t> 97.</a:t>
            </a:r>
            <a:r>
              <a:rPr lang="en-US" sz="1800" i="1" dirty="0">
                <a:solidFill>
                  <a:srgbClr val="58595B"/>
                </a:solidFill>
                <a:effectLst/>
                <a:latin typeface="MyriadPro-It"/>
              </a:rPr>
              <a:t> </a:t>
            </a:r>
            <a:r>
              <a:rPr lang="en-US" sz="1800" i="1" dirty="0" err="1">
                <a:solidFill>
                  <a:srgbClr val="58595B"/>
                </a:solidFill>
                <a:effectLst/>
                <a:latin typeface="MyriadPro-It"/>
              </a:rPr>
              <a:t>Biểu</a:t>
            </a:r>
            <a:r>
              <a:rPr lang="en-US" sz="1800" i="1" dirty="0">
                <a:solidFill>
                  <a:srgbClr val="58595B"/>
                </a:solidFill>
                <a:effectLst/>
                <a:latin typeface="MyriadPro-It"/>
              </a:rPr>
              <a:t> </a:t>
            </a:r>
            <a:r>
              <a:rPr lang="en-US" sz="1800" i="1" dirty="0" err="1">
                <a:solidFill>
                  <a:srgbClr val="58595B"/>
                </a:solidFill>
                <a:effectLst/>
                <a:latin typeface="MyriadPro-It"/>
              </a:rPr>
              <a:t>thức</a:t>
            </a:r>
            <a:r>
              <a:rPr lang="en-US" sz="1800" i="1" dirty="0">
                <a:solidFill>
                  <a:srgbClr val="58595B"/>
                </a:solidFill>
                <a:effectLst/>
                <a:latin typeface="MyriadPro-It"/>
              </a:rPr>
              <a:t> </a:t>
            </a:r>
            <a:r>
              <a:rPr lang="en-US" sz="1800" i="1" dirty="0" err="1">
                <a:solidFill>
                  <a:srgbClr val="58595B"/>
                </a:solidFill>
                <a:effectLst/>
                <a:latin typeface="MyriadPro-It"/>
              </a:rPr>
              <a:t>lồng</a:t>
            </a:r>
            <a:r>
              <a:rPr lang="en-US" sz="1800" i="1" dirty="0">
                <a:solidFill>
                  <a:srgbClr val="58595B"/>
                </a:solidFill>
                <a:effectLst/>
                <a:latin typeface="MyriadPro-It"/>
              </a:rPr>
              <a:t> </a:t>
            </a:r>
            <a:r>
              <a:rPr lang="en-US" sz="1800" i="1" dirty="0" err="1">
                <a:solidFill>
                  <a:srgbClr val="58595B"/>
                </a:solidFill>
                <a:effectLst/>
                <a:latin typeface="MyriadPro-It"/>
              </a:rPr>
              <a:t>nhau</a:t>
            </a:r>
            <a:endParaRPr lang="en-US" dirty="0"/>
          </a:p>
        </p:txBody>
      </p:sp>
      <p:sp>
        <p:nvSpPr>
          <p:cNvPr id="12" name="Rectangle: Rounded Corners 11">
            <a:extLst>
              <a:ext uri="{FF2B5EF4-FFF2-40B4-BE49-F238E27FC236}">
                <a16:creationId xmlns:a16="http://schemas.microsoft.com/office/drawing/2014/main" id="{49A7257E-8D2E-277B-9361-1CBBF9A44A75}"/>
              </a:ext>
            </a:extLst>
          </p:cNvPr>
          <p:cNvSpPr/>
          <p:nvPr/>
        </p:nvSpPr>
        <p:spPr>
          <a:xfrm>
            <a:off x="528918" y="3909805"/>
            <a:ext cx="7010401" cy="2118609"/>
          </a:xfrm>
          <a:prstGeom prst="roundRect">
            <a:avLst/>
          </a:prstGeom>
          <a:solidFill>
            <a:srgbClr val="CBECFF"/>
          </a:solidFill>
          <a:ln w="31750" cap="sq" cmpd="sng">
            <a:solidFill>
              <a:schemeClr val="accent2">
                <a:shade val="15000"/>
                <a:alpha val="90000"/>
              </a:schemeClr>
            </a:solidFill>
            <a:prstDash val="dash"/>
            <a:round/>
          </a:ln>
          <a:effectLst>
            <a:outerShdw blurRad="50800" dist="38100" dir="18900000" algn="b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nSpc>
                <a:spcPct val="150000"/>
              </a:lnSpc>
            </a:pPr>
            <a:r>
              <a:rPr lang="en-US" sz="1800" b="1" dirty="0">
                <a:solidFill>
                  <a:srgbClr val="007AC2"/>
                </a:solidFill>
                <a:effectLst/>
                <a:latin typeface="Myriad Pro"/>
              </a:rPr>
              <a:t>• Scratch </a:t>
            </a:r>
            <a:r>
              <a:rPr lang="en-US" sz="1800" b="1" dirty="0" err="1">
                <a:solidFill>
                  <a:srgbClr val="007AC2"/>
                </a:solidFill>
                <a:effectLst/>
                <a:latin typeface="Myriad Pro"/>
              </a:rPr>
              <a:t>cung</a:t>
            </a:r>
            <a:r>
              <a:rPr lang="en-US" sz="1800" b="1" dirty="0">
                <a:solidFill>
                  <a:srgbClr val="007AC2"/>
                </a:solidFill>
                <a:effectLst/>
                <a:latin typeface="Myriad Pro"/>
              </a:rPr>
              <a:t> </a:t>
            </a:r>
            <a:r>
              <a:rPr lang="en-US" sz="1800" b="1" dirty="0" err="1">
                <a:solidFill>
                  <a:srgbClr val="007AC2"/>
                </a:solidFill>
                <a:effectLst/>
                <a:latin typeface="Myriad Pro"/>
              </a:rPr>
              <a:t>cấp</a:t>
            </a:r>
            <a:r>
              <a:rPr lang="en-US" sz="1800" b="1" dirty="0">
                <a:solidFill>
                  <a:srgbClr val="007AC2"/>
                </a:solidFill>
                <a:effectLst/>
                <a:latin typeface="Myriad Pro"/>
              </a:rPr>
              <a:t> </a:t>
            </a:r>
            <a:r>
              <a:rPr lang="en-US" sz="1800" b="1" dirty="0" err="1">
                <a:solidFill>
                  <a:srgbClr val="007AC2"/>
                </a:solidFill>
                <a:effectLst/>
                <a:latin typeface="Myriad Pro"/>
              </a:rPr>
              <a:t>các</a:t>
            </a:r>
            <a:r>
              <a:rPr lang="en-US" sz="1800" b="1" dirty="0">
                <a:solidFill>
                  <a:srgbClr val="007AC2"/>
                </a:solidFill>
                <a:effectLst/>
                <a:latin typeface="Myriad Pro"/>
              </a:rPr>
              <a:t> </a:t>
            </a:r>
            <a:r>
              <a:rPr lang="en-US" sz="1800" b="1" dirty="0" err="1">
                <a:solidFill>
                  <a:srgbClr val="007AC2"/>
                </a:solidFill>
                <a:effectLst/>
                <a:latin typeface="Myriad Pro"/>
              </a:rPr>
              <a:t>phép</a:t>
            </a:r>
            <a:r>
              <a:rPr lang="en-US" sz="1800" b="1" dirty="0">
                <a:solidFill>
                  <a:srgbClr val="007AC2"/>
                </a:solidFill>
                <a:effectLst/>
                <a:latin typeface="Myriad Pro"/>
              </a:rPr>
              <a:t> </a:t>
            </a:r>
            <a:r>
              <a:rPr lang="en-US" sz="1800" b="1" dirty="0" err="1">
                <a:solidFill>
                  <a:srgbClr val="007AC2"/>
                </a:solidFill>
                <a:effectLst/>
                <a:latin typeface="Myriad Pro"/>
              </a:rPr>
              <a:t>toán</a:t>
            </a:r>
            <a:r>
              <a:rPr lang="en-US" sz="1800" b="1" dirty="0">
                <a:solidFill>
                  <a:srgbClr val="007AC2"/>
                </a:solidFill>
                <a:effectLst/>
                <a:latin typeface="Myriad Pro"/>
              </a:rPr>
              <a:t> </a:t>
            </a:r>
            <a:r>
              <a:rPr lang="en-US" sz="1800" b="1" dirty="0" err="1">
                <a:solidFill>
                  <a:srgbClr val="007AC2"/>
                </a:solidFill>
                <a:effectLst/>
                <a:latin typeface="Myriad Pro"/>
              </a:rPr>
              <a:t>để</a:t>
            </a:r>
            <a:r>
              <a:rPr lang="en-US" sz="1800" b="1" dirty="0">
                <a:solidFill>
                  <a:srgbClr val="007AC2"/>
                </a:solidFill>
                <a:effectLst/>
                <a:latin typeface="Myriad Pro"/>
              </a:rPr>
              <a:t> </a:t>
            </a:r>
            <a:r>
              <a:rPr lang="en-US" sz="1800" b="1" dirty="0" err="1">
                <a:solidFill>
                  <a:srgbClr val="007AC2"/>
                </a:solidFill>
                <a:effectLst/>
                <a:latin typeface="Myriad Pro"/>
              </a:rPr>
              <a:t>em</a:t>
            </a:r>
            <a:r>
              <a:rPr lang="en-US" sz="1800" b="1" dirty="0">
                <a:solidFill>
                  <a:srgbClr val="007AC2"/>
                </a:solidFill>
                <a:effectLst/>
                <a:latin typeface="Myriad Pro"/>
              </a:rPr>
              <a:t> </a:t>
            </a:r>
            <a:r>
              <a:rPr lang="en-US" sz="1800" b="1" dirty="0" err="1">
                <a:solidFill>
                  <a:srgbClr val="007AC2"/>
                </a:solidFill>
                <a:effectLst/>
                <a:latin typeface="Myriad Pro"/>
              </a:rPr>
              <a:t>tạo</a:t>
            </a:r>
            <a:r>
              <a:rPr lang="en-US" sz="1800" b="1" dirty="0">
                <a:solidFill>
                  <a:srgbClr val="007AC2"/>
                </a:solidFill>
                <a:effectLst/>
                <a:latin typeface="Myriad Pro"/>
              </a:rPr>
              <a:t> </a:t>
            </a:r>
            <a:r>
              <a:rPr lang="en-US" sz="1800" b="1" dirty="0" err="1">
                <a:solidFill>
                  <a:srgbClr val="007AC2"/>
                </a:solidFill>
                <a:effectLst/>
                <a:latin typeface="Myriad Pro"/>
              </a:rPr>
              <a:t>biểu</a:t>
            </a:r>
            <a:r>
              <a:rPr lang="en-US" sz="1800" b="1" dirty="0">
                <a:solidFill>
                  <a:srgbClr val="007AC2"/>
                </a:solidFill>
                <a:effectLst/>
                <a:latin typeface="Myriad Pro"/>
              </a:rPr>
              <a:t> </a:t>
            </a:r>
            <a:r>
              <a:rPr lang="en-US" sz="1800" b="1" dirty="0" err="1">
                <a:solidFill>
                  <a:srgbClr val="007AC2"/>
                </a:solidFill>
                <a:effectLst/>
                <a:latin typeface="Myriad Pro"/>
              </a:rPr>
              <a:t>thức</a:t>
            </a:r>
            <a:r>
              <a:rPr lang="en-US" sz="1800" b="1" dirty="0">
                <a:solidFill>
                  <a:srgbClr val="007AC2"/>
                </a:solidFill>
                <a:effectLst/>
                <a:latin typeface="Myriad Pro"/>
              </a:rPr>
              <a:t> </a:t>
            </a:r>
            <a:r>
              <a:rPr lang="en-US" sz="1800" b="1" dirty="0" err="1">
                <a:solidFill>
                  <a:srgbClr val="007AC2"/>
                </a:solidFill>
                <a:effectLst/>
                <a:latin typeface="Myriad Pro"/>
              </a:rPr>
              <a:t>số</a:t>
            </a:r>
            <a:r>
              <a:rPr lang="en-US" sz="1800" b="1" dirty="0">
                <a:solidFill>
                  <a:srgbClr val="007AC2"/>
                </a:solidFill>
                <a:effectLst/>
                <a:latin typeface="Myriad Pro"/>
              </a:rPr>
              <a:t>, </a:t>
            </a:r>
            <a:r>
              <a:rPr lang="en-US" sz="1800" b="1" dirty="0" err="1">
                <a:solidFill>
                  <a:srgbClr val="007AC2"/>
                </a:solidFill>
                <a:effectLst/>
                <a:latin typeface="Myriad Pro"/>
              </a:rPr>
              <a:t>biểu</a:t>
            </a:r>
            <a:r>
              <a:rPr lang="en-US" sz="1800" b="1" dirty="0">
                <a:solidFill>
                  <a:srgbClr val="007AC2"/>
                </a:solidFill>
                <a:effectLst/>
                <a:latin typeface="Myriad Pro"/>
              </a:rPr>
              <a:t> </a:t>
            </a:r>
            <a:r>
              <a:rPr lang="en-US" sz="1800" b="1" dirty="0" err="1">
                <a:solidFill>
                  <a:srgbClr val="007AC2"/>
                </a:solidFill>
                <a:effectLst/>
                <a:latin typeface="Myriad Pro"/>
              </a:rPr>
              <a:t>thức</a:t>
            </a:r>
            <a:r>
              <a:rPr lang="en-US" sz="1800" b="1" dirty="0">
                <a:solidFill>
                  <a:srgbClr val="007AC2"/>
                </a:solidFill>
                <a:effectLst/>
                <a:latin typeface="Myriad Pro"/>
              </a:rPr>
              <a:t> </a:t>
            </a:r>
            <a:r>
              <a:rPr lang="en-US" sz="1800" b="1" dirty="0" err="1">
                <a:solidFill>
                  <a:srgbClr val="007AC2"/>
                </a:solidFill>
                <a:effectLst/>
                <a:latin typeface="Myriad Pro"/>
              </a:rPr>
              <a:t>điều</a:t>
            </a:r>
            <a:r>
              <a:rPr lang="en-US" sz="1800" b="1" dirty="0">
                <a:solidFill>
                  <a:srgbClr val="007AC2"/>
                </a:solidFill>
                <a:effectLst/>
                <a:latin typeface="Myriad Pro"/>
              </a:rPr>
              <a:t> </a:t>
            </a:r>
            <a:r>
              <a:rPr lang="en-US" sz="1800" b="1" dirty="0" err="1">
                <a:solidFill>
                  <a:srgbClr val="007AC2"/>
                </a:solidFill>
                <a:effectLst/>
                <a:latin typeface="Myriad Pro"/>
              </a:rPr>
              <a:t>kiện</a:t>
            </a:r>
            <a:r>
              <a:rPr lang="en-US" sz="1800" b="1" dirty="0">
                <a:solidFill>
                  <a:srgbClr val="007AC2"/>
                </a:solidFill>
                <a:effectLst/>
                <a:latin typeface="Myriad Pro"/>
              </a:rPr>
              <a:t>. </a:t>
            </a:r>
            <a:endParaRPr lang="en-US" dirty="0"/>
          </a:p>
          <a:p>
            <a:pPr>
              <a:lnSpc>
                <a:spcPct val="150000"/>
              </a:lnSpc>
            </a:pPr>
            <a:r>
              <a:rPr lang="en-US" sz="1800" b="1" dirty="0">
                <a:solidFill>
                  <a:srgbClr val="007AC2"/>
                </a:solidFill>
                <a:effectLst/>
                <a:latin typeface="Myriad Pro"/>
              </a:rPr>
              <a:t>• </a:t>
            </a:r>
            <a:r>
              <a:rPr lang="en-US" sz="1800" b="1" dirty="0" err="1">
                <a:solidFill>
                  <a:srgbClr val="007AC2"/>
                </a:solidFill>
                <a:effectLst/>
                <a:latin typeface="Myriad Pro"/>
              </a:rPr>
              <a:t>Các</a:t>
            </a:r>
            <a:r>
              <a:rPr lang="en-US" sz="1800" b="1" dirty="0">
                <a:solidFill>
                  <a:srgbClr val="007AC2"/>
                </a:solidFill>
                <a:effectLst/>
                <a:latin typeface="Myriad Pro"/>
              </a:rPr>
              <a:t> </a:t>
            </a:r>
            <a:r>
              <a:rPr lang="en-US" sz="1800" b="1" dirty="0" err="1">
                <a:solidFill>
                  <a:srgbClr val="007AC2"/>
                </a:solidFill>
                <a:effectLst/>
                <a:latin typeface="Myriad Pro"/>
              </a:rPr>
              <a:t>phép</a:t>
            </a:r>
            <a:r>
              <a:rPr lang="en-US" sz="1800" b="1" dirty="0">
                <a:solidFill>
                  <a:srgbClr val="007AC2"/>
                </a:solidFill>
                <a:effectLst/>
                <a:latin typeface="Myriad Pro"/>
              </a:rPr>
              <a:t> </a:t>
            </a:r>
            <a:r>
              <a:rPr lang="en-US" sz="1800" b="1" dirty="0" err="1">
                <a:solidFill>
                  <a:srgbClr val="007AC2"/>
                </a:solidFill>
                <a:effectLst/>
                <a:latin typeface="Myriad Pro"/>
              </a:rPr>
              <a:t>toán</a:t>
            </a:r>
            <a:r>
              <a:rPr lang="en-US" sz="1800" b="1" dirty="0">
                <a:solidFill>
                  <a:srgbClr val="007AC2"/>
                </a:solidFill>
                <a:effectLst/>
                <a:latin typeface="Myriad Pro"/>
              </a:rPr>
              <a:t> </a:t>
            </a:r>
            <a:r>
              <a:rPr lang="en-US" sz="1800" b="1" dirty="0" err="1">
                <a:solidFill>
                  <a:srgbClr val="007AC2"/>
                </a:solidFill>
                <a:effectLst/>
                <a:latin typeface="Myriad Pro"/>
              </a:rPr>
              <a:t>tạo</a:t>
            </a:r>
            <a:r>
              <a:rPr lang="en-US" sz="1800" b="1" dirty="0">
                <a:solidFill>
                  <a:srgbClr val="007AC2"/>
                </a:solidFill>
                <a:effectLst/>
                <a:latin typeface="Myriad Pro"/>
              </a:rPr>
              <a:t> </a:t>
            </a:r>
            <a:r>
              <a:rPr lang="en-US" sz="1800" b="1" dirty="0" err="1">
                <a:solidFill>
                  <a:srgbClr val="007AC2"/>
                </a:solidFill>
                <a:effectLst/>
                <a:latin typeface="Myriad Pro"/>
              </a:rPr>
              <a:t>biểu</a:t>
            </a:r>
            <a:r>
              <a:rPr lang="en-US" sz="1800" b="1" dirty="0">
                <a:solidFill>
                  <a:srgbClr val="007AC2"/>
                </a:solidFill>
                <a:effectLst/>
                <a:latin typeface="Myriad Pro"/>
              </a:rPr>
              <a:t> </a:t>
            </a:r>
            <a:r>
              <a:rPr lang="en-US" sz="1800" b="1" dirty="0" err="1">
                <a:solidFill>
                  <a:srgbClr val="007AC2"/>
                </a:solidFill>
                <a:effectLst/>
                <a:latin typeface="Myriad Pro"/>
              </a:rPr>
              <a:t>thức</a:t>
            </a:r>
            <a:r>
              <a:rPr lang="en-US" sz="1800" b="1" dirty="0">
                <a:solidFill>
                  <a:srgbClr val="007AC2"/>
                </a:solidFill>
                <a:effectLst/>
                <a:latin typeface="Myriad Pro"/>
              </a:rPr>
              <a:t> </a:t>
            </a:r>
            <a:r>
              <a:rPr lang="en-US" sz="1800" b="1" dirty="0" err="1">
                <a:solidFill>
                  <a:srgbClr val="007AC2"/>
                </a:solidFill>
                <a:effectLst/>
                <a:latin typeface="Myriad Pro"/>
              </a:rPr>
              <a:t>thuộc</a:t>
            </a:r>
            <a:r>
              <a:rPr lang="en-US" sz="1800" b="1" dirty="0">
                <a:solidFill>
                  <a:srgbClr val="007AC2"/>
                </a:solidFill>
                <a:effectLst/>
                <a:latin typeface="Myriad Pro"/>
              </a:rPr>
              <a:t> </a:t>
            </a:r>
            <a:r>
              <a:rPr lang="en-US" sz="1800" b="1" dirty="0" err="1">
                <a:solidFill>
                  <a:srgbClr val="007AC2"/>
                </a:solidFill>
                <a:effectLst/>
                <a:latin typeface="Myriad Pro"/>
              </a:rPr>
              <a:t>nhóm</a:t>
            </a:r>
            <a:r>
              <a:rPr lang="en-US" sz="1800" b="1" dirty="0">
                <a:solidFill>
                  <a:srgbClr val="007AC2"/>
                </a:solidFill>
                <a:effectLst/>
                <a:latin typeface="Myriad Pro"/>
              </a:rPr>
              <a:t> </a:t>
            </a:r>
            <a:r>
              <a:rPr lang="en-US" sz="1800" b="1" dirty="0" err="1">
                <a:solidFill>
                  <a:srgbClr val="007AC2"/>
                </a:solidFill>
                <a:effectLst/>
                <a:latin typeface="Myriad Pro"/>
              </a:rPr>
              <a:t>lệnh</a:t>
            </a:r>
            <a:r>
              <a:rPr lang="en-US" sz="1800" b="1" dirty="0">
                <a:solidFill>
                  <a:srgbClr val="007AC2"/>
                </a:solidFill>
                <a:effectLst/>
                <a:latin typeface="Myriad Pro"/>
              </a:rPr>
              <a:t> </a:t>
            </a:r>
            <a:r>
              <a:rPr lang="en-US" sz="1800" b="1" dirty="0" err="1">
                <a:solidFill>
                  <a:srgbClr val="F7941E"/>
                </a:solidFill>
                <a:effectLst/>
                <a:latin typeface="Myriad Pro"/>
              </a:rPr>
              <a:t>Các</a:t>
            </a:r>
            <a:r>
              <a:rPr lang="en-US" sz="1800" b="1" dirty="0">
                <a:solidFill>
                  <a:srgbClr val="F7941E"/>
                </a:solidFill>
                <a:effectLst/>
                <a:latin typeface="Myriad Pro"/>
              </a:rPr>
              <a:t> </a:t>
            </a:r>
            <a:r>
              <a:rPr lang="en-US" sz="1800" b="1" dirty="0" err="1">
                <a:solidFill>
                  <a:srgbClr val="F7941E"/>
                </a:solidFill>
                <a:effectLst/>
                <a:latin typeface="Myriad Pro"/>
              </a:rPr>
              <a:t>phép</a:t>
            </a:r>
            <a:r>
              <a:rPr lang="en-US" sz="1800" b="1" dirty="0">
                <a:solidFill>
                  <a:srgbClr val="F7941E"/>
                </a:solidFill>
                <a:effectLst/>
                <a:latin typeface="Myriad Pro"/>
              </a:rPr>
              <a:t> </a:t>
            </a:r>
            <a:r>
              <a:rPr lang="en-US" sz="1800" b="1" dirty="0" err="1">
                <a:solidFill>
                  <a:srgbClr val="F7941E"/>
                </a:solidFill>
                <a:effectLst/>
                <a:latin typeface="Myriad Pro"/>
              </a:rPr>
              <a:t>toán</a:t>
            </a:r>
            <a:r>
              <a:rPr lang="en-US" sz="1800" b="1" dirty="0">
                <a:solidFill>
                  <a:srgbClr val="007AC2"/>
                </a:solidFill>
                <a:effectLst/>
                <a:latin typeface="Myriad Pro"/>
              </a:rPr>
              <a:t>.</a:t>
            </a:r>
            <a:endParaRPr lang="en-US" dirty="0"/>
          </a:p>
        </p:txBody>
      </p:sp>
    </p:spTree>
    <p:extLst>
      <p:ext uri="{BB962C8B-B14F-4D97-AF65-F5344CB8AC3E}">
        <p14:creationId xmlns:p14="http://schemas.microsoft.com/office/powerpoint/2010/main" val="3270897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571E7C-8DCF-E948-4482-CD6F8201BF10}"/>
              </a:ext>
            </a:extLst>
          </p:cNvPr>
          <p:cNvPicPr>
            <a:picLocks noChangeAspect="1"/>
          </p:cNvPicPr>
          <p:nvPr/>
        </p:nvPicPr>
        <p:blipFill>
          <a:blip r:embed="rId2"/>
          <a:stretch>
            <a:fillRect/>
          </a:stretch>
        </p:blipFill>
        <p:spPr>
          <a:xfrm>
            <a:off x="880067" y="536636"/>
            <a:ext cx="983065" cy="967824"/>
          </a:xfrm>
          <a:prstGeom prst="rect">
            <a:avLst/>
          </a:prstGeom>
        </p:spPr>
      </p:pic>
      <p:sp>
        <p:nvSpPr>
          <p:cNvPr id="14" name="TextBox 13">
            <a:extLst>
              <a:ext uri="{FF2B5EF4-FFF2-40B4-BE49-F238E27FC236}">
                <a16:creationId xmlns:a16="http://schemas.microsoft.com/office/drawing/2014/main" id="{AFDE69C0-2AB7-5838-26F9-C81E2ED6D780}"/>
              </a:ext>
            </a:extLst>
          </p:cNvPr>
          <p:cNvSpPr txBox="1"/>
          <p:nvPr/>
        </p:nvSpPr>
        <p:spPr>
          <a:xfrm>
            <a:off x="1863132" y="536636"/>
            <a:ext cx="9829800" cy="5320687"/>
          </a:xfrm>
          <a:prstGeom prst="rect">
            <a:avLst/>
          </a:prstGeom>
          <a:noFill/>
        </p:spPr>
        <p:txBody>
          <a:bodyPr wrap="square">
            <a:spAutoFit/>
          </a:bodyPr>
          <a:lstStyle/>
          <a:p>
            <a:pPr>
              <a:lnSpc>
                <a:spcPct val="150000"/>
              </a:lnSpc>
            </a:pPr>
            <a:r>
              <a:rPr lang="vi-VN" sz="1800" dirty="0">
                <a:solidFill>
                  <a:srgbClr val="000000"/>
                </a:solidFill>
                <a:effectLst/>
                <a:latin typeface="Arial" panose="020B0604020202020204" pitchFamily="34" charset="0"/>
              </a:rPr>
              <a:t>Giả sử hai biến          và          lưu độ dài hai cạnh của hình chữ nhật. </a:t>
            </a:r>
            <a:endParaRPr lang="vi-VN" sz="2400" dirty="0"/>
          </a:p>
          <a:p>
            <a:pPr>
              <a:lnSpc>
                <a:spcPct val="150000"/>
              </a:lnSpc>
            </a:pPr>
            <a:r>
              <a:rPr lang="vi-VN" sz="1800" dirty="0">
                <a:solidFill>
                  <a:srgbClr val="000000"/>
                </a:solidFill>
                <a:effectLst/>
                <a:latin typeface="Arial" panose="020B0604020202020204" pitchFamily="34" charset="0"/>
              </a:rPr>
              <a:t>a) Hãy ghép mỗi biểu thức trong Scratch ở cột bên trái với một biểu thức toán học tương ứng ở cột bên phải. </a:t>
            </a:r>
          </a:p>
          <a:p>
            <a:pPr>
              <a:lnSpc>
                <a:spcPct val="150000"/>
              </a:lnSpc>
            </a:pPr>
            <a:endParaRPr lang="vi-VN" dirty="0">
              <a:solidFill>
                <a:srgbClr val="000000"/>
              </a:solidFill>
              <a:latin typeface="Arial" panose="020B0604020202020204" pitchFamily="34" charset="0"/>
            </a:endParaRPr>
          </a:p>
          <a:p>
            <a:pPr>
              <a:lnSpc>
                <a:spcPct val="150000"/>
              </a:lnSpc>
            </a:pPr>
            <a:endParaRPr lang="vi-VN" sz="2400" dirty="0">
              <a:solidFill>
                <a:srgbClr val="000000"/>
              </a:solidFill>
              <a:latin typeface="Arial" panose="020B0604020202020204" pitchFamily="34" charset="0"/>
            </a:endParaRPr>
          </a:p>
          <a:p>
            <a:pPr>
              <a:lnSpc>
                <a:spcPct val="150000"/>
              </a:lnSpc>
            </a:pPr>
            <a:endParaRPr lang="vi-VN" sz="2400" dirty="0">
              <a:solidFill>
                <a:srgbClr val="000000"/>
              </a:solidFill>
              <a:latin typeface="Arial" panose="020B0604020202020204" pitchFamily="34" charset="0"/>
            </a:endParaRPr>
          </a:p>
          <a:p>
            <a:pPr>
              <a:lnSpc>
                <a:spcPct val="150000"/>
              </a:lnSpc>
            </a:pPr>
            <a:endParaRPr lang="vi-VN" sz="2400" dirty="0">
              <a:solidFill>
                <a:srgbClr val="000000"/>
              </a:solidFill>
              <a:latin typeface="Arial" panose="020B0604020202020204" pitchFamily="34" charset="0"/>
            </a:endParaRPr>
          </a:p>
          <a:p>
            <a:pPr>
              <a:lnSpc>
                <a:spcPct val="150000"/>
              </a:lnSpc>
            </a:pPr>
            <a:endParaRPr lang="vi-VN" sz="2400" dirty="0">
              <a:solidFill>
                <a:srgbClr val="000000"/>
              </a:solidFill>
              <a:latin typeface="Arial" panose="020B0604020202020204" pitchFamily="34" charset="0"/>
            </a:endParaRPr>
          </a:p>
          <a:p>
            <a:pPr>
              <a:lnSpc>
                <a:spcPct val="150000"/>
              </a:lnSpc>
            </a:pPr>
            <a:endParaRPr lang="vi-VN" sz="2400" dirty="0">
              <a:solidFill>
                <a:srgbClr val="000000"/>
              </a:solidFill>
              <a:latin typeface="Arial" panose="020B0604020202020204" pitchFamily="34" charset="0"/>
            </a:endParaRPr>
          </a:p>
          <a:p>
            <a:pPr>
              <a:lnSpc>
                <a:spcPct val="150000"/>
              </a:lnSpc>
            </a:pPr>
            <a:r>
              <a:rPr lang="en-US" sz="1800" dirty="0">
                <a:solidFill>
                  <a:srgbClr val="000000"/>
                </a:solidFill>
                <a:effectLst/>
                <a:latin typeface="Arial" panose="020B0604020202020204" pitchFamily="34" charset="0"/>
              </a:rPr>
              <a:t>b) Trong </a:t>
            </a:r>
            <a:r>
              <a:rPr lang="en-US" sz="1800" dirty="0" err="1">
                <a:solidFill>
                  <a:srgbClr val="000000"/>
                </a:solidFill>
                <a:effectLst/>
                <a:latin typeface="Arial" panose="020B0604020202020204" pitchFamily="34" charset="0"/>
              </a:rPr>
              <a:t>các</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biểu</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thức</a:t>
            </a:r>
            <a:r>
              <a:rPr lang="en-US" sz="1800" dirty="0">
                <a:solidFill>
                  <a:srgbClr val="000000"/>
                </a:solidFill>
                <a:effectLst/>
                <a:latin typeface="Arial" panose="020B0604020202020204" pitchFamily="34" charset="0"/>
              </a:rPr>
              <a:t> ở </a:t>
            </a:r>
            <a:r>
              <a:rPr lang="en-US" sz="1800" dirty="0" err="1">
                <a:solidFill>
                  <a:srgbClr val="000000"/>
                </a:solidFill>
                <a:effectLst/>
                <a:latin typeface="Arial" panose="020B0604020202020204" pitchFamily="34" charset="0"/>
              </a:rPr>
              <a:t>trên</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chỉ</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ra</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những</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biểu</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thức</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trong</a:t>
            </a:r>
            <a:r>
              <a:rPr lang="en-US" sz="1800" dirty="0">
                <a:solidFill>
                  <a:srgbClr val="000000"/>
                </a:solidFill>
                <a:effectLst/>
                <a:latin typeface="Arial" panose="020B0604020202020204" pitchFamily="34" charset="0"/>
              </a:rPr>
              <a:t> Scratch </a:t>
            </a:r>
            <a:r>
              <a:rPr lang="en-US" sz="1800" dirty="0" err="1">
                <a:solidFill>
                  <a:srgbClr val="000000"/>
                </a:solidFill>
                <a:effectLst/>
                <a:latin typeface="Arial" panose="020B0604020202020204" pitchFamily="34" charset="0"/>
              </a:rPr>
              <a:t>để</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tính</a:t>
            </a:r>
            <a:r>
              <a:rPr lang="en-US" sz="1800" dirty="0">
                <a:solidFill>
                  <a:srgbClr val="000000"/>
                </a:solidFill>
                <a:effectLst/>
                <a:latin typeface="Arial" panose="020B0604020202020204" pitchFamily="34" charset="0"/>
              </a:rPr>
              <a:t> chu vi </a:t>
            </a:r>
            <a:r>
              <a:rPr lang="en-US" sz="1800" dirty="0" err="1">
                <a:solidFill>
                  <a:srgbClr val="000000"/>
                </a:solidFill>
                <a:effectLst/>
                <a:latin typeface="Arial" panose="020B0604020202020204" pitchFamily="34" charset="0"/>
              </a:rPr>
              <a:t>của</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hình</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chữ</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nhật</a:t>
            </a:r>
            <a:r>
              <a:rPr lang="en-US" sz="1800" dirty="0">
                <a:solidFill>
                  <a:srgbClr val="000000"/>
                </a:solidFill>
                <a:effectLst/>
                <a:latin typeface="Arial" panose="020B0604020202020204" pitchFamily="34" charset="0"/>
              </a:rPr>
              <a:t>.</a:t>
            </a:r>
            <a:endParaRPr lang="en-US" sz="2400" dirty="0"/>
          </a:p>
        </p:txBody>
      </p:sp>
      <p:pic>
        <p:nvPicPr>
          <p:cNvPr id="6" name="Picture 5">
            <a:extLst>
              <a:ext uri="{FF2B5EF4-FFF2-40B4-BE49-F238E27FC236}">
                <a16:creationId xmlns:a16="http://schemas.microsoft.com/office/drawing/2014/main" id="{00616F73-B22E-4890-636B-4B737CE1B0B3}"/>
              </a:ext>
            </a:extLst>
          </p:cNvPr>
          <p:cNvPicPr>
            <a:picLocks noChangeAspect="1"/>
          </p:cNvPicPr>
          <p:nvPr/>
        </p:nvPicPr>
        <p:blipFill>
          <a:blip r:embed="rId3"/>
          <a:stretch>
            <a:fillRect/>
          </a:stretch>
        </p:blipFill>
        <p:spPr>
          <a:xfrm>
            <a:off x="3505629" y="536636"/>
            <a:ext cx="555381" cy="442247"/>
          </a:xfrm>
          <a:prstGeom prst="rect">
            <a:avLst/>
          </a:prstGeom>
        </p:spPr>
      </p:pic>
      <p:pic>
        <p:nvPicPr>
          <p:cNvPr id="9" name="Picture 8">
            <a:extLst>
              <a:ext uri="{FF2B5EF4-FFF2-40B4-BE49-F238E27FC236}">
                <a16:creationId xmlns:a16="http://schemas.microsoft.com/office/drawing/2014/main" id="{D5311AA3-2477-5AED-4A95-1063822674F0}"/>
              </a:ext>
            </a:extLst>
          </p:cNvPr>
          <p:cNvPicPr>
            <a:picLocks noChangeAspect="1"/>
          </p:cNvPicPr>
          <p:nvPr/>
        </p:nvPicPr>
        <p:blipFill>
          <a:blip r:embed="rId4"/>
          <a:stretch>
            <a:fillRect/>
          </a:stretch>
        </p:blipFill>
        <p:spPr>
          <a:xfrm>
            <a:off x="4409722" y="536636"/>
            <a:ext cx="555381" cy="480619"/>
          </a:xfrm>
          <a:prstGeom prst="rect">
            <a:avLst/>
          </a:prstGeom>
        </p:spPr>
      </p:pic>
      <p:pic>
        <p:nvPicPr>
          <p:cNvPr id="13" name="Picture 12">
            <a:extLst>
              <a:ext uri="{FF2B5EF4-FFF2-40B4-BE49-F238E27FC236}">
                <a16:creationId xmlns:a16="http://schemas.microsoft.com/office/drawing/2014/main" id="{15E523DC-7A81-6408-5720-0A3D124127F3}"/>
              </a:ext>
            </a:extLst>
          </p:cNvPr>
          <p:cNvPicPr>
            <a:picLocks noChangeAspect="1"/>
          </p:cNvPicPr>
          <p:nvPr/>
        </p:nvPicPr>
        <p:blipFill>
          <a:blip r:embed="rId5"/>
          <a:stretch>
            <a:fillRect/>
          </a:stretch>
        </p:blipFill>
        <p:spPr>
          <a:xfrm>
            <a:off x="3966248" y="1907138"/>
            <a:ext cx="4865522" cy="2664862"/>
          </a:xfrm>
          <a:prstGeom prst="rect">
            <a:avLst/>
          </a:prstGeom>
        </p:spPr>
      </p:pic>
    </p:spTree>
    <p:extLst>
      <p:ext uri="{BB962C8B-B14F-4D97-AF65-F5344CB8AC3E}">
        <p14:creationId xmlns:p14="http://schemas.microsoft.com/office/powerpoint/2010/main" val="2685953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57482" y="257343"/>
            <a:ext cx="8211146" cy="684803"/>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 Thực hành sử dụng biểu thức</a:t>
            </a:r>
            <a:endParaRPr lang="vi-VN" sz="2800" b="1" dirty="0">
              <a:solidFill>
                <a:srgbClr val="F03C69"/>
              </a:solidFill>
              <a:cs typeface="Times New Roman" panose="02020603050405020304" pitchFamily="18" charset="0"/>
            </a:endParaRPr>
          </a:p>
        </p:txBody>
      </p:sp>
      <p:sp>
        <p:nvSpPr>
          <p:cNvPr id="23" name="TextBox 22">
            <a:extLst>
              <a:ext uri="{FF2B5EF4-FFF2-40B4-BE49-F238E27FC236}">
                <a16:creationId xmlns:a16="http://schemas.microsoft.com/office/drawing/2014/main" id="{7765D58D-440D-55AC-201F-9692030A45B3}"/>
              </a:ext>
            </a:extLst>
          </p:cNvPr>
          <p:cNvSpPr txBox="1"/>
          <p:nvPr/>
        </p:nvSpPr>
        <p:spPr>
          <a:xfrm>
            <a:off x="657482" y="942146"/>
            <a:ext cx="10960778" cy="1754326"/>
          </a:xfrm>
          <a:prstGeom prst="rect">
            <a:avLst/>
          </a:prstGeom>
          <a:noFill/>
        </p:spPr>
        <p:txBody>
          <a:bodyPr wrap="square">
            <a:spAutoFit/>
          </a:bodyPr>
          <a:lstStyle/>
          <a:p>
            <a:r>
              <a:rPr lang="vi-VN" sz="1800" b="1" dirty="0">
                <a:solidFill>
                  <a:srgbClr val="F7941E"/>
                </a:solidFill>
                <a:effectLst/>
                <a:latin typeface="MyriadPro-BoldCond"/>
              </a:rPr>
              <a:t>NHIỆM VỤ</a:t>
            </a:r>
            <a:r>
              <a:rPr lang="vi-VN" sz="1800" dirty="0">
                <a:solidFill>
                  <a:srgbClr val="000000"/>
                </a:solidFill>
                <a:effectLst/>
                <a:latin typeface="Arial" panose="020B0604020202020204" pitchFamily="34" charset="0"/>
              </a:rPr>
              <a:t> Tạo chương trình sử dụng biến. </a:t>
            </a:r>
            <a:endParaRPr lang="vi-VN" dirty="0"/>
          </a:p>
          <a:p>
            <a:r>
              <a:rPr lang="vi-VN" sz="1800" dirty="0">
                <a:solidFill>
                  <a:srgbClr val="000000"/>
                </a:solidFill>
                <a:effectLst/>
                <a:latin typeface="Arial" panose="020B0604020202020204" pitchFamily="34" charset="0"/>
              </a:rPr>
              <a:t>Tạo chương trình tính chu vi hình chữ nhật với độ dài hai cạnh nhập vào từ bàn phím. </a:t>
            </a:r>
            <a:endParaRPr lang="vi-VN" dirty="0"/>
          </a:p>
          <a:p>
            <a:r>
              <a:rPr lang="vi-VN" sz="1800" b="1" dirty="0">
                <a:solidFill>
                  <a:srgbClr val="F7941E"/>
                </a:solidFill>
                <a:effectLst/>
                <a:latin typeface="Arial" panose="020B0604020202020204" pitchFamily="34" charset="0"/>
              </a:rPr>
              <a:t>Hướng dẫn </a:t>
            </a:r>
            <a:endParaRPr lang="vi-VN" dirty="0"/>
          </a:p>
          <a:p>
            <a:r>
              <a:rPr lang="vi-VN" sz="1800" i="1" dirty="0">
                <a:solidFill>
                  <a:srgbClr val="F7941E"/>
                </a:solidFill>
                <a:effectLst/>
                <a:latin typeface="Arial" panose="020B0604020202020204" pitchFamily="34" charset="0"/>
              </a:rPr>
              <a:t>Bước 1:</a:t>
            </a:r>
            <a:r>
              <a:rPr lang="vi-VN" sz="1800" dirty="0">
                <a:solidFill>
                  <a:srgbClr val="000000"/>
                </a:solidFill>
                <a:effectLst/>
                <a:latin typeface="Arial" panose="020B0604020202020204" pitchFamily="34" charset="0"/>
              </a:rPr>
              <a:t> Tạo hai biến có tên là </a:t>
            </a:r>
            <a:r>
              <a:rPr lang="vi-VN" sz="1800" dirty="0">
                <a:solidFill>
                  <a:srgbClr val="F7941E"/>
                </a:solidFill>
                <a:effectLst/>
                <a:latin typeface="Arial" panose="020B0604020202020204" pitchFamily="34" charset="0"/>
              </a:rPr>
              <a:t>a</a:t>
            </a:r>
            <a:r>
              <a:rPr lang="vi-VN" sz="1800" dirty="0">
                <a:solidFill>
                  <a:srgbClr val="000000"/>
                </a:solidFill>
                <a:effectLst/>
                <a:latin typeface="Arial" panose="020B0604020202020204" pitchFamily="34" charset="0"/>
              </a:rPr>
              <a:t> và </a:t>
            </a:r>
            <a:r>
              <a:rPr lang="vi-VN" sz="1800" dirty="0">
                <a:solidFill>
                  <a:srgbClr val="F7941E"/>
                </a:solidFill>
                <a:effectLst/>
                <a:latin typeface="Arial" panose="020B0604020202020204" pitchFamily="34" charset="0"/>
              </a:rPr>
              <a:t>b</a:t>
            </a:r>
            <a:r>
              <a:rPr lang="vi-VN" sz="1800" dirty="0">
                <a:solidFill>
                  <a:srgbClr val="000000"/>
                </a:solidFill>
                <a:effectLst/>
                <a:latin typeface="Arial" panose="020B0604020202020204" pitchFamily="34" charset="0"/>
              </a:rPr>
              <a:t> để lưu độ dài hai cạnh của hình chữ nhật. </a:t>
            </a:r>
            <a:endParaRPr lang="vi-VN" dirty="0"/>
          </a:p>
          <a:p>
            <a:r>
              <a:rPr lang="vi-VN" sz="1800" i="1" dirty="0">
                <a:solidFill>
                  <a:srgbClr val="F7941E"/>
                </a:solidFill>
                <a:effectLst/>
                <a:latin typeface="Arial" panose="020B0604020202020204" pitchFamily="34" charset="0"/>
              </a:rPr>
              <a:t>Bước 2:</a:t>
            </a:r>
            <a:r>
              <a:rPr lang="vi-VN" sz="1800" dirty="0">
                <a:solidFill>
                  <a:srgbClr val="000000"/>
                </a:solidFill>
                <a:effectLst/>
                <a:latin typeface="Arial" panose="020B0604020202020204" pitchFamily="34" charset="0"/>
              </a:rPr>
              <a:t> Tạo khối lệnh nhập giá trị cho hai biến </a:t>
            </a:r>
            <a:r>
              <a:rPr lang="vi-VN" sz="1800" dirty="0">
                <a:solidFill>
                  <a:srgbClr val="F7941E"/>
                </a:solidFill>
                <a:effectLst/>
                <a:latin typeface="Arial" panose="020B0604020202020204" pitchFamily="34" charset="0"/>
              </a:rPr>
              <a:t>a</a:t>
            </a:r>
            <a:r>
              <a:rPr lang="vi-VN" sz="1800" dirty="0">
                <a:solidFill>
                  <a:srgbClr val="000000"/>
                </a:solidFill>
                <a:effectLst/>
                <a:latin typeface="Arial" panose="020B0604020202020204" pitchFamily="34" charset="0"/>
              </a:rPr>
              <a:t> và </a:t>
            </a:r>
            <a:r>
              <a:rPr lang="vi-VN" sz="1800" dirty="0">
                <a:solidFill>
                  <a:srgbClr val="F7941E"/>
                </a:solidFill>
                <a:effectLst/>
                <a:latin typeface="Arial" panose="020B0604020202020204" pitchFamily="34" charset="0"/>
              </a:rPr>
              <a:t>b</a:t>
            </a:r>
            <a:r>
              <a:rPr lang="vi-VN" sz="1800" dirty="0">
                <a:solidFill>
                  <a:srgbClr val="000000"/>
                </a:solidFill>
                <a:effectLst/>
                <a:latin typeface="Arial" panose="020B0604020202020204" pitchFamily="34" charset="0"/>
              </a:rPr>
              <a:t> từ bàn phím. Sử dụng các lệnh trong bảng sau để được khối lệnh như minh hoạ trong Hình 98.</a:t>
            </a:r>
            <a:endParaRPr lang="en-US" sz="2000" dirty="0"/>
          </a:p>
        </p:txBody>
      </p:sp>
      <p:pic>
        <p:nvPicPr>
          <p:cNvPr id="3" name="Picture 2">
            <a:extLst>
              <a:ext uri="{FF2B5EF4-FFF2-40B4-BE49-F238E27FC236}">
                <a16:creationId xmlns:a16="http://schemas.microsoft.com/office/drawing/2014/main" id="{6EFEF248-AC0E-E6FD-02B6-068E3819D32C}"/>
              </a:ext>
            </a:extLst>
          </p:cNvPr>
          <p:cNvPicPr>
            <a:picLocks noChangeAspect="1"/>
          </p:cNvPicPr>
          <p:nvPr/>
        </p:nvPicPr>
        <p:blipFill>
          <a:blip r:embed="rId2"/>
          <a:stretch>
            <a:fillRect/>
          </a:stretch>
        </p:blipFill>
        <p:spPr>
          <a:xfrm>
            <a:off x="657482" y="2696472"/>
            <a:ext cx="6745972" cy="2805609"/>
          </a:xfrm>
          <a:prstGeom prst="rect">
            <a:avLst/>
          </a:prstGeom>
        </p:spPr>
      </p:pic>
    </p:spTree>
    <p:extLst>
      <p:ext uri="{BB962C8B-B14F-4D97-AF65-F5344CB8AC3E}">
        <p14:creationId xmlns:p14="http://schemas.microsoft.com/office/powerpoint/2010/main" val="793645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765D58D-440D-55AC-201F-9692030A45B3}"/>
              </a:ext>
            </a:extLst>
          </p:cNvPr>
          <p:cNvSpPr txBox="1"/>
          <p:nvPr/>
        </p:nvSpPr>
        <p:spPr>
          <a:xfrm>
            <a:off x="573740" y="276124"/>
            <a:ext cx="11214848" cy="4628190"/>
          </a:xfrm>
          <a:prstGeom prst="rect">
            <a:avLst/>
          </a:prstGeom>
          <a:noFill/>
        </p:spPr>
        <p:txBody>
          <a:bodyPr wrap="square">
            <a:spAutoFit/>
          </a:bodyPr>
          <a:lstStyle/>
          <a:p>
            <a:pPr>
              <a:lnSpc>
                <a:spcPct val="150000"/>
              </a:lnSpc>
            </a:pPr>
            <a:r>
              <a:rPr lang="vi-VN" sz="1800" i="1" dirty="0">
                <a:solidFill>
                  <a:srgbClr val="F7941E"/>
                </a:solidFill>
                <a:effectLst/>
                <a:latin typeface="Arial" panose="020B0604020202020204" pitchFamily="34" charset="0"/>
              </a:rPr>
              <a:t>Bước 3:</a:t>
            </a:r>
            <a:r>
              <a:rPr lang="vi-VN" sz="1800" dirty="0">
                <a:solidFill>
                  <a:srgbClr val="000000"/>
                </a:solidFill>
                <a:effectLst/>
                <a:latin typeface="Arial" panose="020B0604020202020204" pitchFamily="34" charset="0"/>
              </a:rPr>
              <a:t> Tạo lệnh thông báo ra màn hình chu vi hình chữ nhật. </a:t>
            </a:r>
            <a:endParaRPr lang="vi-VN" dirty="0"/>
          </a:p>
          <a:p>
            <a:pPr>
              <a:lnSpc>
                <a:spcPct val="150000"/>
              </a:lnSpc>
            </a:pPr>
            <a:r>
              <a:rPr lang="vi-VN" sz="1800" dirty="0">
                <a:solidFill>
                  <a:srgbClr val="000000"/>
                </a:solidFill>
                <a:effectLst/>
                <a:latin typeface="Arial" panose="020B0604020202020204" pitchFamily="34" charset="0"/>
              </a:rPr>
              <a:t>– Kéo thả phép toán cộng vào vùng soạn thảo chương trình, tạo biểu thức                 . Kéo thả phép toán nhân vào vùng soạn thảo. Kéo thả biểu thức                  vào phép toán nhân để tạo biểu thức tính chu vi hình chữ nhật                        . </a:t>
            </a:r>
            <a:endParaRPr lang="vi-VN" dirty="0"/>
          </a:p>
          <a:p>
            <a:pPr>
              <a:lnSpc>
                <a:spcPct val="150000"/>
              </a:lnSpc>
            </a:pPr>
            <a:r>
              <a:rPr lang="vi-VN" sz="1800" dirty="0">
                <a:solidFill>
                  <a:srgbClr val="000000"/>
                </a:solidFill>
                <a:effectLst/>
                <a:latin typeface="Arial" panose="020B0604020202020204" pitchFamily="34" charset="0"/>
              </a:rPr>
              <a:t>– Kéo thả phép toán vào                                vùng soạn thảo chương trình, kéo thả biểu thức                        vào ô chứa từ “chuối”. Chỉnh sửa nội dung ô “táo” để được biểu thức                                                          . </a:t>
            </a:r>
            <a:endParaRPr lang="vi-VN" dirty="0"/>
          </a:p>
          <a:p>
            <a:pPr>
              <a:lnSpc>
                <a:spcPct val="150000"/>
              </a:lnSpc>
            </a:pPr>
            <a:r>
              <a:rPr lang="vi-VN" sz="1800" dirty="0">
                <a:solidFill>
                  <a:srgbClr val="000000"/>
                </a:solidFill>
                <a:effectLst/>
                <a:latin typeface="Arial" panose="020B0604020202020204" pitchFamily="34" charset="0"/>
              </a:rPr>
              <a:t>– Kéo thả lệnh                                 ghép vào khối lệnh ở Bước 2. </a:t>
            </a:r>
            <a:endParaRPr lang="vi-VN" dirty="0"/>
          </a:p>
          <a:p>
            <a:pPr>
              <a:lnSpc>
                <a:spcPct val="150000"/>
              </a:lnSpc>
            </a:pPr>
            <a:r>
              <a:rPr lang="vi-VN" sz="1800" dirty="0">
                <a:solidFill>
                  <a:srgbClr val="000000"/>
                </a:solidFill>
                <a:effectLst/>
                <a:latin typeface="Arial" panose="020B0604020202020204" pitchFamily="34" charset="0"/>
              </a:rPr>
              <a:t>– Kéo thả biểu thức                                                 vừa tạo vào ô “Xin chào!”. Thay đổi số giây hiển thị thông báo thành 5 giây, em được chương trình như minh hoạ ở Hình 99.</a:t>
            </a:r>
          </a:p>
          <a:p>
            <a:pPr>
              <a:lnSpc>
                <a:spcPct val="150000"/>
              </a:lnSpc>
            </a:pPr>
            <a:r>
              <a:rPr lang="vi-VN" sz="1800" i="1" dirty="0">
                <a:solidFill>
                  <a:srgbClr val="F7941E"/>
                </a:solidFill>
                <a:effectLst/>
                <a:latin typeface="Arial" panose="020B0604020202020204" pitchFamily="34" charset="0"/>
              </a:rPr>
              <a:t>Bước 4:</a:t>
            </a:r>
            <a:r>
              <a:rPr lang="vi-VN" sz="1800" dirty="0">
                <a:solidFill>
                  <a:srgbClr val="000000"/>
                </a:solidFill>
                <a:effectLst/>
                <a:latin typeface="Arial" panose="020B0604020202020204" pitchFamily="34" charset="0"/>
              </a:rPr>
              <a:t> Chạy thử chương trình và quan sát kết quả. </a:t>
            </a:r>
            <a:endParaRPr lang="vi-VN" sz="2000" dirty="0"/>
          </a:p>
          <a:p>
            <a:pPr>
              <a:lnSpc>
                <a:spcPct val="150000"/>
              </a:lnSpc>
            </a:pPr>
            <a:r>
              <a:rPr lang="vi-VN" sz="1800" i="1" dirty="0">
                <a:solidFill>
                  <a:srgbClr val="F7941E"/>
                </a:solidFill>
                <a:effectLst/>
                <a:latin typeface="Arial" panose="020B0604020202020204" pitchFamily="34" charset="0"/>
              </a:rPr>
              <a:t>Bước 5:</a:t>
            </a:r>
            <a:r>
              <a:rPr lang="vi-VN" sz="1800" dirty="0">
                <a:solidFill>
                  <a:srgbClr val="000000"/>
                </a:solidFill>
                <a:effectLst/>
                <a:latin typeface="Arial" panose="020B0604020202020204" pitchFamily="34" charset="0"/>
              </a:rPr>
              <a:t> Lưu tệp với tên là</a:t>
            </a:r>
            <a:r>
              <a:rPr lang="vi-VN" sz="1800" dirty="0">
                <a:solidFill>
                  <a:srgbClr val="F7941E"/>
                </a:solidFill>
                <a:effectLst/>
                <a:latin typeface="Arial" panose="020B0604020202020204" pitchFamily="34" charset="0"/>
              </a:rPr>
              <a:t> HinhChuNhat</a:t>
            </a:r>
            <a:r>
              <a:rPr lang="vi-VN" sz="1800" dirty="0">
                <a:solidFill>
                  <a:srgbClr val="000000"/>
                </a:solidFill>
                <a:effectLst/>
                <a:latin typeface="Arial" panose="020B0604020202020204" pitchFamily="34" charset="0"/>
              </a:rPr>
              <a:t> vào thư mục của em.</a:t>
            </a:r>
            <a:endParaRPr lang="en-US" sz="2000" dirty="0"/>
          </a:p>
        </p:txBody>
      </p:sp>
      <p:pic>
        <p:nvPicPr>
          <p:cNvPr id="6" name="Picture 5">
            <a:extLst>
              <a:ext uri="{FF2B5EF4-FFF2-40B4-BE49-F238E27FC236}">
                <a16:creationId xmlns:a16="http://schemas.microsoft.com/office/drawing/2014/main" id="{EBDC79F7-9EB7-9551-C014-84B393840BE0}"/>
              </a:ext>
            </a:extLst>
          </p:cNvPr>
          <p:cNvPicPr>
            <a:picLocks noChangeAspect="1"/>
          </p:cNvPicPr>
          <p:nvPr/>
        </p:nvPicPr>
        <p:blipFill>
          <a:blip r:embed="rId2"/>
          <a:stretch>
            <a:fillRect/>
          </a:stretch>
        </p:blipFill>
        <p:spPr>
          <a:xfrm>
            <a:off x="8221952" y="722768"/>
            <a:ext cx="1016049" cy="433679"/>
          </a:xfrm>
          <a:prstGeom prst="rect">
            <a:avLst/>
          </a:prstGeom>
        </p:spPr>
      </p:pic>
      <p:pic>
        <p:nvPicPr>
          <p:cNvPr id="7" name="Picture 6">
            <a:extLst>
              <a:ext uri="{FF2B5EF4-FFF2-40B4-BE49-F238E27FC236}">
                <a16:creationId xmlns:a16="http://schemas.microsoft.com/office/drawing/2014/main" id="{69C1216A-2CE1-D28A-2113-63E996C39963}"/>
              </a:ext>
            </a:extLst>
          </p:cNvPr>
          <p:cNvPicPr>
            <a:picLocks noChangeAspect="1"/>
          </p:cNvPicPr>
          <p:nvPr/>
        </p:nvPicPr>
        <p:blipFill>
          <a:blip r:embed="rId2"/>
          <a:stretch>
            <a:fillRect/>
          </a:stretch>
        </p:blipFill>
        <p:spPr>
          <a:xfrm>
            <a:off x="5217130" y="1156447"/>
            <a:ext cx="1016049" cy="433679"/>
          </a:xfrm>
          <a:prstGeom prst="rect">
            <a:avLst/>
          </a:prstGeom>
        </p:spPr>
      </p:pic>
      <p:pic>
        <p:nvPicPr>
          <p:cNvPr id="9" name="Picture 8">
            <a:extLst>
              <a:ext uri="{FF2B5EF4-FFF2-40B4-BE49-F238E27FC236}">
                <a16:creationId xmlns:a16="http://schemas.microsoft.com/office/drawing/2014/main" id="{30499A19-52BF-AFD3-C065-DC689802A45B}"/>
              </a:ext>
            </a:extLst>
          </p:cNvPr>
          <p:cNvPicPr>
            <a:picLocks noChangeAspect="1"/>
          </p:cNvPicPr>
          <p:nvPr/>
        </p:nvPicPr>
        <p:blipFill>
          <a:blip r:embed="rId3"/>
          <a:stretch>
            <a:fillRect/>
          </a:stretch>
        </p:blipFill>
        <p:spPr>
          <a:xfrm>
            <a:off x="1627946" y="1572196"/>
            <a:ext cx="1387775" cy="433679"/>
          </a:xfrm>
          <a:prstGeom prst="rect">
            <a:avLst/>
          </a:prstGeom>
        </p:spPr>
      </p:pic>
      <p:pic>
        <p:nvPicPr>
          <p:cNvPr id="11" name="Picture 10">
            <a:extLst>
              <a:ext uri="{FF2B5EF4-FFF2-40B4-BE49-F238E27FC236}">
                <a16:creationId xmlns:a16="http://schemas.microsoft.com/office/drawing/2014/main" id="{CFA2D439-F379-D590-2811-7BCFECCBA286}"/>
              </a:ext>
            </a:extLst>
          </p:cNvPr>
          <p:cNvPicPr>
            <a:picLocks noChangeAspect="1"/>
          </p:cNvPicPr>
          <p:nvPr/>
        </p:nvPicPr>
        <p:blipFill>
          <a:blip r:embed="rId4"/>
          <a:stretch>
            <a:fillRect/>
          </a:stretch>
        </p:blipFill>
        <p:spPr>
          <a:xfrm>
            <a:off x="3181443" y="1957880"/>
            <a:ext cx="1923754" cy="433679"/>
          </a:xfrm>
          <a:prstGeom prst="rect">
            <a:avLst/>
          </a:prstGeom>
        </p:spPr>
      </p:pic>
      <p:pic>
        <p:nvPicPr>
          <p:cNvPr id="14" name="Picture 13">
            <a:extLst>
              <a:ext uri="{FF2B5EF4-FFF2-40B4-BE49-F238E27FC236}">
                <a16:creationId xmlns:a16="http://schemas.microsoft.com/office/drawing/2014/main" id="{C06C798B-8FD1-8859-B22B-DBB5A2F74617}"/>
              </a:ext>
            </a:extLst>
          </p:cNvPr>
          <p:cNvPicPr>
            <a:picLocks noChangeAspect="1"/>
          </p:cNvPicPr>
          <p:nvPr/>
        </p:nvPicPr>
        <p:blipFill>
          <a:blip r:embed="rId3"/>
          <a:stretch>
            <a:fillRect/>
          </a:stretch>
        </p:blipFill>
        <p:spPr>
          <a:xfrm>
            <a:off x="10063737" y="1957881"/>
            <a:ext cx="1387772" cy="433678"/>
          </a:xfrm>
          <a:prstGeom prst="rect">
            <a:avLst/>
          </a:prstGeom>
        </p:spPr>
      </p:pic>
      <p:pic>
        <p:nvPicPr>
          <p:cNvPr id="16" name="Picture 15">
            <a:extLst>
              <a:ext uri="{FF2B5EF4-FFF2-40B4-BE49-F238E27FC236}">
                <a16:creationId xmlns:a16="http://schemas.microsoft.com/office/drawing/2014/main" id="{A12E72EE-D2C3-28DA-C6D7-A4DDC91C7398}"/>
              </a:ext>
            </a:extLst>
          </p:cNvPr>
          <p:cNvPicPr>
            <a:picLocks noChangeAspect="1"/>
          </p:cNvPicPr>
          <p:nvPr/>
        </p:nvPicPr>
        <p:blipFill>
          <a:blip r:embed="rId5"/>
          <a:stretch>
            <a:fillRect/>
          </a:stretch>
        </p:blipFill>
        <p:spPr>
          <a:xfrm>
            <a:off x="7723360" y="2467278"/>
            <a:ext cx="3029282" cy="433679"/>
          </a:xfrm>
          <a:prstGeom prst="rect">
            <a:avLst/>
          </a:prstGeom>
        </p:spPr>
      </p:pic>
      <p:pic>
        <p:nvPicPr>
          <p:cNvPr id="18" name="Picture 17">
            <a:extLst>
              <a:ext uri="{FF2B5EF4-FFF2-40B4-BE49-F238E27FC236}">
                <a16:creationId xmlns:a16="http://schemas.microsoft.com/office/drawing/2014/main" id="{6683BD26-16E4-6F10-1907-24284516738D}"/>
              </a:ext>
            </a:extLst>
          </p:cNvPr>
          <p:cNvPicPr>
            <a:picLocks noChangeAspect="1"/>
          </p:cNvPicPr>
          <p:nvPr/>
        </p:nvPicPr>
        <p:blipFill>
          <a:blip r:embed="rId6"/>
          <a:stretch>
            <a:fillRect/>
          </a:stretch>
        </p:blipFill>
        <p:spPr>
          <a:xfrm>
            <a:off x="2186724" y="2809998"/>
            <a:ext cx="1956596" cy="433678"/>
          </a:xfrm>
          <a:prstGeom prst="rect">
            <a:avLst/>
          </a:prstGeom>
        </p:spPr>
      </p:pic>
      <p:pic>
        <p:nvPicPr>
          <p:cNvPr id="20" name="Picture 19">
            <a:extLst>
              <a:ext uri="{FF2B5EF4-FFF2-40B4-BE49-F238E27FC236}">
                <a16:creationId xmlns:a16="http://schemas.microsoft.com/office/drawing/2014/main" id="{9916F061-8C4C-6596-4655-833600A94A41}"/>
              </a:ext>
            </a:extLst>
          </p:cNvPr>
          <p:cNvPicPr>
            <a:picLocks noChangeAspect="1"/>
          </p:cNvPicPr>
          <p:nvPr/>
        </p:nvPicPr>
        <p:blipFill>
          <a:blip r:embed="rId5"/>
          <a:stretch>
            <a:fillRect/>
          </a:stretch>
        </p:blipFill>
        <p:spPr>
          <a:xfrm>
            <a:off x="2695879" y="3271882"/>
            <a:ext cx="3029275" cy="433678"/>
          </a:xfrm>
          <a:prstGeom prst="rect">
            <a:avLst/>
          </a:prstGeom>
        </p:spPr>
      </p:pic>
      <p:pic>
        <p:nvPicPr>
          <p:cNvPr id="22" name="Picture 21">
            <a:extLst>
              <a:ext uri="{FF2B5EF4-FFF2-40B4-BE49-F238E27FC236}">
                <a16:creationId xmlns:a16="http://schemas.microsoft.com/office/drawing/2014/main" id="{DD1495FB-1A4A-C748-9322-557CC1D3BECC}"/>
              </a:ext>
            </a:extLst>
          </p:cNvPr>
          <p:cNvPicPr>
            <a:picLocks noChangeAspect="1"/>
          </p:cNvPicPr>
          <p:nvPr/>
        </p:nvPicPr>
        <p:blipFill>
          <a:blip r:embed="rId7"/>
          <a:stretch>
            <a:fillRect/>
          </a:stretch>
        </p:blipFill>
        <p:spPr>
          <a:xfrm>
            <a:off x="7609743" y="3702390"/>
            <a:ext cx="4053431" cy="2090525"/>
          </a:xfrm>
          <a:prstGeom prst="rect">
            <a:avLst/>
          </a:prstGeom>
        </p:spPr>
      </p:pic>
      <p:sp>
        <p:nvSpPr>
          <p:cNvPr id="25" name="TextBox 24">
            <a:extLst>
              <a:ext uri="{FF2B5EF4-FFF2-40B4-BE49-F238E27FC236}">
                <a16:creationId xmlns:a16="http://schemas.microsoft.com/office/drawing/2014/main" id="{E9D21236-4231-28D0-5AC8-69B2F1368A2F}"/>
              </a:ext>
            </a:extLst>
          </p:cNvPr>
          <p:cNvSpPr txBox="1"/>
          <p:nvPr/>
        </p:nvSpPr>
        <p:spPr>
          <a:xfrm>
            <a:off x="7609743" y="5817825"/>
            <a:ext cx="4469009" cy="646331"/>
          </a:xfrm>
          <a:prstGeom prst="rect">
            <a:avLst/>
          </a:prstGeom>
          <a:noFill/>
        </p:spPr>
        <p:txBody>
          <a:bodyPr wrap="square">
            <a:spAutoFit/>
          </a:bodyPr>
          <a:lstStyle/>
          <a:p>
            <a:r>
              <a:rPr lang="vi-VN" sz="1800" b="1" i="1" dirty="0">
                <a:solidFill>
                  <a:srgbClr val="58595B"/>
                </a:solidFill>
                <a:effectLst/>
                <a:latin typeface="MyriadPro-BoldIt"/>
              </a:rPr>
              <a:t>Hình 99. </a:t>
            </a:r>
            <a:r>
              <a:rPr lang="vi-VN" sz="1800" i="1" dirty="0">
                <a:solidFill>
                  <a:srgbClr val="58595B"/>
                </a:solidFill>
                <a:effectLst/>
                <a:latin typeface="MyriadPro-It"/>
              </a:rPr>
              <a:t>Chương trình thông báo ra màn hình chu vi hình chữ nhật</a:t>
            </a:r>
            <a:endParaRPr lang="en-US" dirty="0"/>
          </a:p>
        </p:txBody>
      </p:sp>
    </p:spTree>
    <p:extLst>
      <p:ext uri="{BB962C8B-B14F-4D97-AF65-F5344CB8AC3E}">
        <p14:creationId xmlns:p14="http://schemas.microsoft.com/office/powerpoint/2010/main" val="219015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544618" y="1296307"/>
            <a:ext cx="9751340" cy="4199611"/>
          </a:xfrm>
          <a:prstGeom prst="rect">
            <a:avLst/>
          </a:prstGeom>
        </p:spPr>
        <p:txBody>
          <a:bodyPr wrap="square">
            <a:spAutoFit/>
          </a:bodyPr>
          <a:lstStyle/>
          <a:p>
            <a:pPr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1. Hãy viết biểu thức toán học tương ứng của mỗi biểu thức sau trong Scratch.</a:t>
            </a:r>
            <a:br>
              <a:rPr lang="vi-VN" sz="2000" b="1" dirty="0">
                <a:latin typeface="UTM Avo" panose="02040603050506020204" pitchFamily="18" charset="0"/>
                <a:cs typeface="Times New Roman" panose="02020603050405020304" pitchFamily="18" charset="0"/>
              </a:rPr>
            </a:br>
            <a:r>
              <a:rPr lang="vi-VN" sz="2000" b="1" dirty="0">
                <a:latin typeface="UTM Avo" panose="02040603050506020204" pitchFamily="18" charset="0"/>
                <a:cs typeface="Times New Roman" panose="02020603050405020304" pitchFamily="18" charset="0"/>
              </a:rPr>
              <a:t>A.</a:t>
            </a:r>
          </a:p>
          <a:p>
            <a:pPr defTabSz="342900">
              <a:lnSpc>
                <a:spcPct val="150000"/>
              </a:lnSpc>
            </a:pPr>
            <a:r>
              <a:rPr lang="vi-VN" sz="2000" b="1" dirty="0">
                <a:latin typeface="UTM Avo" panose="02040603050506020204" pitchFamily="18" charset="0"/>
                <a:cs typeface="Times New Roman" panose="02020603050405020304" pitchFamily="18" charset="0"/>
              </a:rPr>
              <a:t>B.  </a:t>
            </a:r>
            <a:endParaRPr lang="vi-VN" sz="2000" dirty="0">
              <a:latin typeface="UTM Avo" panose="02040603050506020204" pitchFamily="18" charset="0"/>
              <a:cs typeface="Times New Roman" panose="02020603050405020304" pitchFamily="18" charset="0"/>
            </a:endParaRPr>
          </a:p>
          <a:p>
            <a:pPr defTabSz="342900">
              <a:lnSpc>
                <a:spcPct val="150000"/>
              </a:lnSpc>
            </a:pPr>
            <a:r>
              <a:rPr lang="vi-VN" sz="2000" b="1" dirty="0">
                <a:latin typeface="UTM Avo" panose="02040603050506020204" pitchFamily="18" charset="0"/>
                <a:cs typeface="Times New Roman" panose="02020603050405020304" pitchFamily="18" charset="0"/>
              </a:rPr>
              <a:t>C. </a:t>
            </a:r>
          </a:p>
          <a:p>
            <a:pPr defTabSz="342900">
              <a:lnSpc>
                <a:spcPct val="150000"/>
              </a:lnSpc>
            </a:pPr>
            <a:r>
              <a:rPr lang="vi-VN" sz="2000" b="1" dirty="0">
                <a:latin typeface="UTM Avo" panose="02040603050506020204" pitchFamily="18" charset="0"/>
                <a:cs typeface="Times New Roman" panose="02020603050405020304" pitchFamily="18" charset="0"/>
              </a:rPr>
              <a:t>D. </a:t>
            </a:r>
          </a:p>
          <a:p>
            <a:pPr defTabSz="342900">
              <a:lnSpc>
                <a:spcPct val="150000"/>
              </a:lnSpc>
            </a:pPr>
            <a:endParaRPr lang="vi-VN" sz="2000" b="1" dirty="0">
              <a:latin typeface="UTM Avo" panose="02040603050506020204" pitchFamily="18" charset="0"/>
              <a:cs typeface="Times New Roman" panose="02020603050405020304" pitchFamily="18" charset="0"/>
            </a:endParaRPr>
          </a:p>
          <a:p>
            <a:pPr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2. Hai biến a, b lưu độ dài hai cạnh của hình chữ nhật. Giá trị của hai biến </a:t>
            </a:r>
          </a:p>
          <a:p>
            <a:pPr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hiện tại đang là                       ,                       .</a:t>
            </a:r>
          </a:p>
          <a:p>
            <a:pPr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Khi đó, lệnh                                                          sẽ đưa thông báo nào ra màn hình?</a:t>
            </a:r>
          </a:p>
        </p:txBody>
      </p:sp>
      <p:pic>
        <p:nvPicPr>
          <p:cNvPr id="5" name="Picture 4" descr="A picture containing text, vector graphics, businesscard&#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90423" y="4837496"/>
            <a:ext cx="1843272" cy="1843272"/>
          </a:xfrm>
          <a:prstGeom prst="rect">
            <a:avLst/>
          </a:prstGeom>
        </p:spPr>
      </p:pic>
      <p:pic>
        <p:nvPicPr>
          <p:cNvPr id="7" name="Picture 6">
            <a:extLst>
              <a:ext uri="{FF2B5EF4-FFF2-40B4-BE49-F238E27FC236}">
                <a16:creationId xmlns:a16="http://schemas.microsoft.com/office/drawing/2014/main" id="{F712E8A3-CC41-6589-F634-19903EA715BF}"/>
              </a:ext>
            </a:extLst>
          </p:cNvPr>
          <p:cNvPicPr>
            <a:picLocks noChangeAspect="1"/>
          </p:cNvPicPr>
          <p:nvPr/>
        </p:nvPicPr>
        <p:blipFill>
          <a:blip r:embed="rId5"/>
          <a:stretch>
            <a:fillRect/>
          </a:stretch>
        </p:blipFill>
        <p:spPr>
          <a:xfrm>
            <a:off x="1933695" y="1880968"/>
            <a:ext cx="873557" cy="383295"/>
          </a:xfrm>
          <a:prstGeom prst="rect">
            <a:avLst/>
          </a:prstGeom>
        </p:spPr>
      </p:pic>
      <p:pic>
        <p:nvPicPr>
          <p:cNvPr id="10" name="Picture 9">
            <a:extLst>
              <a:ext uri="{FF2B5EF4-FFF2-40B4-BE49-F238E27FC236}">
                <a16:creationId xmlns:a16="http://schemas.microsoft.com/office/drawing/2014/main" id="{F7837D50-9B4C-6DAF-9273-8C169D203C40}"/>
              </a:ext>
            </a:extLst>
          </p:cNvPr>
          <p:cNvPicPr>
            <a:picLocks noChangeAspect="1"/>
          </p:cNvPicPr>
          <p:nvPr/>
        </p:nvPicPr>
        <p:blipFill>
          <a:blip r:embed="rId6"/>
          <a:stretch>
            <a:fillRect/>
          </a:stretch>
        </p:blipFill>
        <p:spPr>
          <a:xfrm>
            <a:off x="1897836" y="2323516"/>
            <a:ext cx="1244396" cy="383295"/>
          </a:xfrm>
          <a:prstGeom prst="rect">
            <a:avLst/>
          </a:prstGeom>
        </p:spPr>
      </p:pic>
      <p:pic>
        <p:nvPicPr>
          <p:cNvPr id="12" name="Picture 11">
            <a:extLst>
              <a:ext uri="{FF2B5EF4-FFF2-40B4-BE49-F238E27FC236}">
                <a16:creationId xmlns:a16="http://schemas.microsoft.com/office/drawing/2014/main" id="{E2CC258D-0D11-2225-D19A-0AFE8829A5CF}"/>
              </a:ext>
            </a:extLst>
          </p:cNvPr>
          <p:cNvPicPr>
            <a:picLocks noChangeAspect="1"/>
          </p:cNvPicPr>
          <p:nvPr/>
        </p:nvPicPr>
        <p:blipFill>
          <a:blip r:embed="rId7"/>
          <a:stretch>
            <a:fillRect/>
          </a:stretch>
        </p:blipFill>
        <p:spPr>
          <a:xfrm>
            <a:off x="1915765" y="2782343"/>
            <a:ext cx="1274679" cy="383295"/>
          </a:xfrm>
          <a:prstGeom prst="rect">
            <a:avLst/>
          </a:prstGeom>
        </p:spPr>
      </p:pic>
      <p:pic>
        <p:nvPicPr>
          <p:cNvPr id="14" name="Picture 13">
            <a:extLst>
              <a:ext uri="{FF2B5EF4-FFF2-40B4-BE49-F238E27FC236}">
                <a16:creationId xmlns:a16="http://schemas.microsoft.com/office/drawing/2014/main" id="{1F103D2C-CD49-1E3B-9C3A-C40D7CF0616F}"/>
              </a:ext>
            </a:extLst>
          </p:cNvPr>
          <p:cNvPicPr>
            <a:picLocks noChangeAspect="1"/>
          </p:cNvPicPr>
          <p:nvPr/>
        </p:nvPicPr>
        <p:blipFill>
          <a:blip r:embed="rId8"/>
          <a:stretch>
            <a:fillRect/>
          </a:stretch>
        </p:blipFill>
        <p:spPr>
          <a:xfrm>
            <a:off x="1924730" y="3246103"/>
            <a:ext cx="1595820" cy="403155"/>
          </a:xfrm>
          <a:prstGeom prst="rect">
            <a:avLst/>
          </a:prstGeom>
        </p:spPr>
      </p:pic>
      <p:pic>
        <p:nvPicPr>
          <p:cNvPr id="16" name="Picture 15">
            <a:extLst>
              <a:ext uri="{FF2B5EF4-FFF2-40B4-BE49-F238E27FC236}">
                <a16:creationId xmlns:a16="http://schemas.microsoft.com/office/drawing/2014/main" id="{57C6A3AD-06A1-6F69-F1B7-6D0FB276FBB3}"/>
              </a:ext>
            </a:extLst>
          </p:cNvPr>
          <p:cNvPicPr>
            <a:picLocks noChangeAspect="1"/>
          </p:cNvPicPr>
          <p:nvPr/>
        </p:nvPicPr>
        <p:blipFill>
          <a:blip r:embed="rId9"/>
          <a:stretch>
            <a:fillRect/>
          </a:stretch>
        </p:blipFill>
        <p:spPr>
          <a:xfrm>
            <a:off x="3316170" y="4631098"/>
            <a:ext cx="1226994" cy="403155"/>
          </a:xfrm>
          <a:prstGeom prst="rect">
            <a:avLst/>
          </a:prstGeom>
        </p:spPr>
      </p:pic>
      <p:pic>
        <p:nvPicPr>
          <p:cNvPr id="18" name="Picture 17">
            <a:extLst>
              <a:ext uri="{FF2B5EF4-FFF2-40B4-BE49-F238E27FC236}">
                <a16:creationId xmlns:a16="http://schemas.microsoft.com/office/drawing/2014/main" id="{10998946-9FE3-B7D7-9F9B-33C4630BFF47}"/>
              </a:ext>
            </a:extLst>
          </p:cNvPr>
          <p:cNvPicPr>
            <a:picLocks noChangeAspect="1"/>
          </p:cNvPicPr>
          <p:nvPr/>
        </p:nvPicPr>
        <p:blipFill>
          <a:blip r:embed="rId10"/>
          <a:stretch>
            <a:fillRect/>
          </a:stretch>
        </p:blipFill>
        <p:spPr>
          <a:xfrm>
            <a:off x="4624256" y="4631099"/>
            <a:ext cx="1327047" cy="403154"/>
          </a:xfrm>
          <a:prstGeom prst="rect">
            <a:avLst/>
          </a:prstGeom>
        </p:spPr>
      </p:pic>
      <p:pic>
        <p:nvPicPr>
          <p:cNvPr id="20" name="Picture 19">
            <a:extLst>
              <a:ext uri="{FF2B5EF4-FFF2-40B4-BE49-F238E27FC236}">
                <a16:creationId xmlns:a16="http://schemas.microsoft.com/office/drawing/2014/main" id="{85F686FF-EB5E-3861-BDBB-34A18003352C}"/>
              </a:ext>
            </a:extLst>
          </p:cNvPr>
          <p:cNvPicPr>
            <a:picLocks noChangeAspect="1"/>
          </p:cNvPicPr>
          <p:nvPr/>
        </p:nvPicPr>
        <p:blipFill>
          <a:blip r:embed="rId11"/>
          <a:stretch>
            <a:fillRect/>
          </a:stretch>
        </p:blipFill>
        <p:spPr>
          <a:xfrm>
            <a:off x="2905359" y="5110984"/>
            <a:ext cx="3209106" cy="4031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789</Words>
  <Application>Microsoft Office PowerPoint</Application>
  <PresentationFormat>Widescreen</PresentationFormat>
  <Paragraphs>70</Paragraphs>
  <Slides>11</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11</vt:i4>
      </vt:variant>
    </vt:vector>
  </HeadingPairs>
  <TitlesOfParts>
    <vt:vector size="28" baseType="lpstr">
      <vt:lpstr>等线</vt:lpstr>
      <vt:lpstr>Arial</vt:lpstr>
      <vt:lpstr>Calibri</vt:lpstr>
      <vt:lpstr>iCiel Cadena</vt:lpstr>
      <vt:lpstr>Myriad Pro</vt:lpstr>
      <vt:lpstr>MyriadPro-BoldCond</vt:lpstr>
      <vt:lpstr>MyriadPro-BoldIt</vt:lpstr>
      <vt:lpstr>MyriadPro-It</vt:lpstr>
      <vt:lpstr>Segoe Print</vt:lpstr>
      <vt:lpstr>SVN-Adam Gorry</vt:lpstr>
      <vt:lpstr>SVN-Avo</vt:lpstr>
      <vt:lpstr>SVN-SAF</vt:lpstr>
      <vt:lpstr>Times New Roman</vt:lpstr>
      <vt:lpstr>UTM Avo</vt:lpstr>
      <vt:lpstr>UTM Bienvenue</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NGUYỄN TRUNG HIẾU (221000365)</cp:lastModifiedBy>
  <cp:revision>197</cp:revision>
  <dcterms:created xsi:type="dcterms:W3CDTF">2021-11-14T08:33:00Z</dcterms:created>
  <dcterms:modified xsi:type="dcterms:W3CDTF">2023-12-26T14:01:41Z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A3CF7C266B86485A86C45F67E6CC5091_13</vt:lpwstr>
  </property>
  <property fmtid="{D5CDD505-2E9C-101B-9397-08002B2CF9AE}" pid="3" name="KSOProductBuildVer">
    <vt:lpwstr>1033-12.2.0.13359</vt:lpwstr>
  </property>
</Properties>
</file>